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323" r:id="rId3"/>
    <p:sldId id="324" r:id="rId4"/>
    <p:sldId id="282" r:id="rId5"/>
    <p:sldId id="294" r:id="rId6"/>
    <p:sldId id="338" r:id="rId7"/>
    <p:sldId id="311" r:id="rId8"/>
    <p:sldId id="339" r:id="rId9"/>
    <p:sldId id="341" r:id="rId10"/>
    <p:sldId id="342" r:id="rId11"/>
    <p:sldId id="343" r:id="rId12"/>
    <p:sldId id="337" r:id="rId13"/>
    <p:sldId id="313" r:id="rId14"/>
    <p:sldId id="330" r:id="rId15"/>
    <p:sldId id="331" r:id="rId16"/>
    <p:sldId id="332" r:id="rId17"/>
    <p:sldId id="333" r:id="rId18"/>
    <p:sldId id="315" r:id="rId19"/>
    <p:sldId id="346" r:id="rId20"/>
    <p:sldId id="345" r:id="rId21"/>
    <p:sldId id="319" r:id="rId22"/>
    <p:sldId id="334" r:id="rId23"/>
    <p:sldId id="335" r:id="rId24"/>
    <p:sldId id="347" r:id="rId25"/>
    <p:sldId id="321" r:id="rId26"/>
    <p:sldId id="329" r:id="rId27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Naughton" initials="KN" lastIdx="10" clrIdx="0">
    <p:extLst>
      <p:ext uri="{19B8F6BF-5375-455C-9EA6-DF929625EA0E}">
        <p15:presenceInfo xmlns:p15="http://schemas.microsoft.com/office/powerpoint/2012/main" userId="ca738498c1097994" providerId="Windows Live"/>
      </p:ext>
    </p:extLst>
  </p:cmAuthor>
  <p:cmAuthor id="2" name="klathrop" initials="k" lastIdx="1" clrIdx="1">
    <p:extLst>
      <p:ext uri="{19B8F6BF-5375-455C-9EA6-DF929625EA0E}">
        <p15:presenceInfo xmlns:p15="http://schemas.microsoft.com/office/powerpoint/2012/main" userId="klathr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E2"/>
    <a:srgbClr val="F15B2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51668" autoAdjust="0"/>
  </p:normalViewPr>
  <p:slideViewPr>
    <p:cSldViewPr snapToGrid="0">
      <p:cViewPr varScale="1">
        <p:scale>
          <a:sx n="34" d="100"/>
          <a:sy n="34" d="100"/>
        </p:scale>
        <p:origin x="206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1EE472E-EF8D-4C55-B042-208D6D8B02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26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Calibri"/>
            </a:endParaRPr>
          </a:p>
          <a:p>
            <a:pPr defTabSz="914400">
              <a:lnSpc>
                <a:spcPct val="100000"/>
              </a:lnSpc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Calibri"/>
            </a:endParaRPr>
          </a:p>
          <a:p>
            <a:pPr defTabSz="914400">
              <a:lnSpc>
                <a:spcPct val="100000"/>
              </a:lnSpc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5168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IN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should each offer be positioned?</a:t>
            </a:r>
          </a:p>
          <a:p>
            <a:pPr algn="l"/>
            <a:endParaRPr lang="en-IN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page analysis </a:t>
            </a:r>
            <a:r>
              <a:rPr lang="en-IN" sz="1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Based on offer merit, seasonal focus and competition assessment</a:t>
            </a:r>
          </a:p>
          <a:p>
            <a:pPr algn="l"/>
            <a:endParaRPr lang="en-IN" sz="12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of categories within marketing brochure </a:t>
            </a:r>
            <a:r>
              <a:rPr lang="en-IN" sz="1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Does relative placement of categories effect performance?</a:t>
            </a:r>
          </a:p>
          <a:p>
            <a:pPr algn="l"/>
            <a:endParaRPr lang="en-IN" sz="12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Sequencing of offers in each page </a:t>
            </a:r>
            <a:r>
              <a:rPr lang="en-IN" sz="1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Are there any specific areas within the brochure that grab more attention? Which offers should be placed where on a page?</a:t>
            </a:r>
          </a:p>
        </p:txBody>
      </p:sp>
    </p:spTree>
    <p:extLst>
      <p:ext uri="{BB962C8B-B14F-4D97-AF65-F5344CB8AC3E}">
        <p14:creationId xmlns:p14="http://schemas.microsoft.com/office/powerpoint/2010/main" val="1248016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endParaRPr lang="en-IN" sz="12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91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/>
              <a:t>Collateral design is a complex decision that is needed to improve promo effectiveness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Helvetica Neue"/>
              <a:cs typeface="Arial" charset="0"/>
              <a:sym typeface="Calibri"/>
            </a:endParaRP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Helvetica Neue"/>
                <a:cs typeface="Arial" charset="0"/>
                <a:sym typeface="Calibri"/>
              </a:rPr>
              <a:t>Some of the questions can be answered by analytics, others require test and learn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lang="en-US" dirty="0" smtClean="0"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Second</a:t>
            </a:r>
            <a:r>
              <a:rPr lang="en-US" baseline="0" dirty="0" smtClean="0"/>
              <a:t> image: Factor in direct and indirect effects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Net impact of offers/discounts/promos, are  adjusted for </a:t>
            </a:r>
          </a:p>
          <a:p>
            <a:pPr marL="828000" marR="0" lvl="2" indent="-144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Direct effects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–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Direct lift and Discounting cost </a:t>
            </a:r>
          </a:p>
          <a:p>
            <a:pPr marL="828000" marR="0" lvl="2" indent="-144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Indirect effects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  -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Affinity, Cannibalization, etc.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 </a:t>
            </a:r>
          </a:p>
          <a:p>
            <a:pPr marL="2844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will be generated for each category / item / offer type level</a:t>
            </a:r>
          </a:p>
          <a:p>
            <a:pPr marL="2844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Impact of seasonality, markdowns, coupons </a:t>
            </a:r>
            <a:r>
              <a:rPr lang="en-US" sz="1300" b="0" kern="0" dirty="0" smtClean="0">
                <a:solidFill>
                  <a:srgbClr val="000000"/>
                </a:solidFill>
                <a:latin typeface="Arial"/>
                <a:cs typeface="Arial"/>
              </a:rPr>
              <a:t>need to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Arial"/>
                <a:sym typeface="Helvetica Neue"/>
              </a:rPr>
              <a:t> be delineated to generate baseline values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653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303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086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Current Situation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2,500+ promotions/quarter 500+ promotions/month</a:t>
            </a: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 promotions hurting bottom line upwards of $ 5 MN</a:t>
            </a: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Vendor/manufacturer negotiations on discount contribution based on Merchant’s instinct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 for measuring true effect of promo not based on science, leading to misalignment amongst stakeholders</a:t>
            </a:r>
            <a:endParaRPr lang="en-US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Challenges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Twice, the client has undertaken a process to eliminate toxic promos but the promos have seeped back because of an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outdated IT process</a:t>
            </a: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 governance structure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lacked accountability for overall promo performance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the analytics behind promos has been lacking: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measurement, tracking and improvement of promos has been missing 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7600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panose="020B0604020202020204" pitchFamily="34" charset="0"/>
              <a:buNone/>
              <a:defRPr/>
            </a:pPr>
            <a:r>
              <a:rPr lang="en-US" dirty="0"/>
              <a:t>Need: </a:t>
            </a:r>
            <a:endParaRPr lang="en-US" dirty="0" smtClean="0"/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client is aware what to do: </a:t>
            </a: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 have to be measured against set of defined factors: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increase in sales and margin dollars (taking into account cannibalization and halo and additional factors such as increase foot traffic, help new product launches etc.)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solution has to be permanent enabled through IT, repeatable analytics and governance. </a:t>
            </a:r>
            <a:endParaRPr lang="en-US" b="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Challenge:</a:t>
            </a:r>
            <a:r>
              <a:rPr lang="en-US" baseline="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EBITDA trajectory quickly while building an enabled IT solution.  </a:t>
            </a: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merchants to use the tools.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IA builds the promotion evaluation tool, IA has also collaborated with the merchants to ensure analytics are used to select value accretive tools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Solution:</a:t>
            </a:r>
            <a:r>
              <a:rPr lang="en-US" baseline="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 response model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allows merchants to simulate promos’ impact before they take place and select only value accretive promos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system (promo response tool)  that allows vendors to enter promos, merchants to simulate promos and approve and do post-promo measurement through dashboards</a:t>
            </a: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process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ensures merchants, operations and finance work together to ensure 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8071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215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770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04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indent="-914400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5251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Huge increase in ROI per store in September and October compared to other months due to store cluster approach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Increased redemption rates for a lesser discount percentage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6294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13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050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189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914400" indent="-914400"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5159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697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6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268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27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Unclear objective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- Promo objective not clearly articulated to all stakeholders 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Poor governance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- Multiple stakeholders with no clear accountability 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Haphazard design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- Promos are designed without a clear objective or estimation / simulation of potential impact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Toxic promos prevail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- Promos not tracked and measured leading to a set of promos which hurt more than they help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Performance unknown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- Non sales and margin dollar effects not measured, e.g. cannibalization, pull-forward and halo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Promo support dollars are not measured for ROI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-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Whether support dollars are paying back more then spend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Haphazard usage of communication channels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 – With no tracking of which channels have the best marketing ROI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Competitors misunderstood / not tracked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 – No tracking of how competitors’ promos can affect own promos</a:t>
            </a:r>
          </a:p>
          <a:p>
            <a: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66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 lang="en-US" sz="1400" dirty="0">
              <a:effectLst/>
              <a:latin typeface="Helvetica Neue"/>
              <a:ea typeface="Helvetica Neue"/>
              <a:cs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03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Clear objectives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– Promos are developed, monitored and measure against plans to ensure an increase in net margin dollars 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Clear ownership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- All stakeholders are part of promo governance council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Robust performance review process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– Governance council regularly reviews performance of promos, culling out toxic promos and leveraging winning promos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Maximum impact promo communication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 – Best communication channels used based on analysis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Competition intelligence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 – Governance council regularly reviews changing promo strategies of competitors</a:t>
            </a:r>
          </a:p>
          <a:p>
            <a:pPr defTabSz="870875">
              <a:spcBef>
                <a:spcPts val="0"/>
              </a:spcBef>
              <a:defRPr/>
            </a:pPr>
            <a:endParaRPr lang="en-US" sz="1200" b="0" kern="0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870875">
              <a:spcBef>
                <a:spcPts val="0"/>
              </a:spcBef>
              <a:defRPr/>
            </a:pPr>
            <a:r>
              <a:rPr lang="en-US" sz="1200" u="sng" kern="0" dirty="0">
                <a:solidFill>
                  <a:schemeClr val="tx1"/>
                </a:solidFill>
                <a:latin typeface="Arial"/>
                <a:cs typeface="Arial"/>
              </a:rPr>
              <a:t>Employee insights</a:t>
            </a: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200" b="0" kern="0" dirty="0">
                <a:solidFill>
                  <a:schemeClr val="tx1"/>
                </a:solidFill>
                <a:latin typeface="Arial"/>
                <a:cs typeface="Arial"/>
              </a:rPr>
              <a:t>– Field wisdom of employees tapped into to build better promos</a:t>
            </a:r>
          </a:p>
        </p:txBody>
      </p:sp>
    </p:spTree>
    <p:extLst>
      <p:ext uri="{BB962C8B-B14F-4D97-AF65-F5344CB8AC3E}">
        <p14:creationId xmlns:p14="http://schemas.microsoft.com/office/powerpoint/2010/main" val="183143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IN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offers should go into the flyer?</a:t>
            </a:r>
          </a:p>
          <a:p>
            <a:pPr marL="285750" indent="-285750" algn="l" fontAlgn="ctr">
              <a:buFont typeface="Arial" panose="020B0604020202020204" pitchFamily="34" charset="0"/>
              <a:buChar char="•"/>
            </a:pPr>
            <a:endParaRPr lang="en-US" sz="12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merit </a:t>
            </a:r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Offers which have greater predicted performance in terms of lifts</a:t>
            </a:r>
          </a:p>
          <a:p>
            <a:pPr algn="l" fontAlgn="ctr"/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KVC centered offers</a:t>
            </a:r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Traffic Drivers, Basket Builders and Margin Gatherers</a:t>
            </a:r>
          </a:p>
          <a:p>
            <a:pPr algn="l" fontAlgn="ctr"/>
            <a:endParaRPr lang="en-US" sz="12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for seasonality </a:t>
            </a:r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Department level variation of what department/offers/offer types attracted maximum customers</a:t>
            </a:r>
          </a:p>
          <a:p>
            <a:pPr algn="l" fontAlgn="ctr"/>
            <a:endParaRPr lang="en-US" sz="12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assessment – </a:t>
            </a:r>
          </a:p>
          <a:p>
            <a:pPr algn="l" fontAlgn="ctr"/>
            <a:r>
              <a:rPr lang="en-US" sz="1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focus areas, price points, offer types</a:t>
            </a:r>
          </a:p>
        </p:txBody>
      </p:sp>
    </p:spTree>
    <p:extLst>
      <p:ext uri="{BB962C8B-B14F-4D97-AF65-F5344CB8AC3E}">
        <p14:creationId xmlns:p14="http://schemas.microsoft.com/office/powerpoint/2010/main" val="271053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344476" y="673100"/>
            <a:ext cx="136017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76250" y="9512300"/>
            <a:ext cx="173355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6250" y="11442700"/>
            <a:ext cx="17335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9"/>
          <p:cNvSpPr/>
          <p:nvPr/>
        </p:nvSpPr>
        <p:spPr>
          <a:xfrm>
            <a:off x="571500" y="1981200"/>
            <a:ext cx="17145000" cy="117624"/>
          </a:xfrm>
          <a:prstGeom prst="rect">
            <a:avLst/>
          </a:prstGeom>
          <a:solidFill>
            <a:srgbClr val="00AF41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l" defTabSz="1371600">
              <a:defRPr sz="3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700"/>
          </a:p>
        </p:txBody>
      </p:sp>
      <p:pic>
        <p:nvPicPr>
          <p:cNvPr id="12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552" y="739024"/>
            <a:ext cx="4194949" cy="879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392" y="11125231"/>
            <a:ext cx="2617306" cy="211884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609600" y="730252"/>
            <a:ext cx="15773400" cy="1115483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>
              <a:defRPr sz="495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719918"/>
            <a:ext cx="157734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76250" indent="-476250">
              <a:spcBef>
                <a:spcPts val="750"/>
              </a:spcBef>
              <a:buClrTx/>
              <a:buSzPct val="75000"/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14375" indent="-476250">
              <a:spcBef>
                <a:spcPts val="750"/>
              </a:spcBef>
              <a:buClrTx/>
              <a:buSzPct val="75000"/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2500" indent="-476250">
              <a:spcBef>
                <a:spcPts val="750"/>
              </a:spcBef>
              <a:buClrTx/>
              <a:buSzPct val="75000"/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90625" indent="-476250">
              <a:spcBef>
                <a:spcPts val="750"/>
              </a:spcBef>
              <a:buClrTx/>
              <a:buSzPct val="75000"/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8750" indent="-476250">
              <a:spcBef>
                <a:spcPts val="750"/>
              </a:spcBef>
              <a:buClrTx/>
              <a:buSzPct val="75000"/>
              <a:defRPr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40216" y="13081000"/>
            <a:ext cx="477696" cy="482183"/>
          </a:xfrm>
          <a:prstGeom prst="rect">
            <a:avLst/>
          </a:prstGeom>
        </p:spPr>
        <p:txBody>
          <a:bodyPr lIns="101600" tIns="101600" rIns="101600" bIns="101600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33500" y="4533900"/>
            <a:ext cx="15621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9877425" y="952500"/>
            <a:ext cx="71437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38250" y="952500"/>
            <a:ext cx="7667625" cy="5549900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38250" y="6527800"/>
            <a:ext cx="7667625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0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9877425" y="3149600"/>
            <a:ext cx="714375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66825" y="3149600"/>
            <a:ext cx="7667625" cy="92964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3375"/>
              </a:spcBef>
              <a:buClrTx/>
              <a:defRPr sz="2850">
                <a:solidFill>
                  <a:srgbClr val="FFFFFF"/>
                </a:solidFill>
              </a:defRPr>
            </a:lvl1pPr>
            <a:lvl2pPr marL="838200" indent="-419100">
              <a:spcBef>
                <a:spcPts val="3375"/>
              </a:spcBef>
              <a:buClrTx/>
              <a:defRPr sz="2850">
                <a:solidFill>
                  <a:srgbClr val="FFFFFF"/>
                </a:solidFill>
              </a:defRPr>
            </a:lvl2pPr>
            <a:lvl3pPr marL="1257300" indent="-419100">
              <a:spcBef>
                <a:spcPts val="3375"/>
              </a:spcBef>
              <a:buClrTx/>
              <a:defRPr sz="2850">
                <a:solidFill>
                  <a:srgbClr val="FFFFFF"/>
                </a:solidFill>
              </a:defRPr>
            </a:lvl3pPr>
            <a:lvl4pPr marL="1676400" indent="-419100">
              <a:spcBef>
                <a:spcPts val="3375"/>
              </a:spcBef>
              <a:buClrTx/>
              <a:defRPr sz="2850">
                <a:solidFill>
                  <a:srgbClr val="FFFFFF"/>
                </a:solidFill>
              </a:defRPr>
            </a:lvl4pPr>
            <a:lvl5pPr marL="2095500" indent="-419100">
              <a:spcBef>
                <a:spcPts val="3375"/>
              </a:spcBef>
              <a:buClrTx/>
              <a:defRPr sz="28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266825" y="1778000"/>
            <a:ext cx="1575435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1820525" y="6870700"/>
            <a:ext cx="5553075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1820525" y="952500"/>
            <a:ext cx="5553075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904875" y="952500"/>
            <a:ext cx="106299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790700" y="8953501"/>
            <a:ext cx="14716125" cy="56425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790700" y="6161405"/>
            <a:ext cx="14716125" cy="6565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66825" y="355600"/>
            <a:ext cx="1575435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66825" y="3149600"/>
            <a:ext cx="1575435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43671" y="13081001"/>
            <a:ext cx="391134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/>
  <p:txStyles>
    <p:titleStyle>
      <a:lvl1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5718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3343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968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8593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6218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3843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1468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69093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8" marR="0" indent="-357188" algn="l" defTabSz="619125" rtl="0" latinLnBrk="0">
        <a:lnSpc>
          <a:spcPct val="100000"/>
        </a:lnSpc>
        <a:spcBef>
          <a:spcPts val="225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43434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714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429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5143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858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572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0287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2001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3716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66013-Title.jpg" descr="66013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905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Using Point of Sale Data to Unlock More Sales"/>
          <p:cNvSpPr txBox="1">
            <a:spLocks noGrp="1"/>
          </p:cNvSpPr>
          <p:nvPr>
            <p:ph type="title" idx="4294967295"/>
          </p:nvPr>
        </p:nvSpPr>
        <p:spPr>
          <a:xfrm>
            <a:off x="1333500" y="5114925"/>
            <a:ext cx="15621001" cy="348615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14400">
              <a:defRPr sz="8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Bottom Line Improvement through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 Effectiveness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0448114" y="8532244"/>
            <a:ext cx="7995162" cy="34486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12807" y="888125"/>
            <a:ext cx="16062385" cy="9071860"/>
            <a:chOff x="442010" y="1175657"/>
            <a:chExt cx="4508811" cy="5616699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481200" y="2630389"/>
              <a:ext cx="3590621" cy="41619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800" b="1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355600" indent="-127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2pPr>
              <a:lvl3pPr marL="62706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3pPr>
              <a:lvl4pPr marL="98266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Courier New" panose="02070309020205020404" pitchFamily="49" charset="0"/>
                <a:buChar char="o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4pPr>
              <a:lvl5pPr marL="125571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5pPr>
              <a:lvl6pPr marL="25130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02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74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46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Where should each offer be positioned?</a:t>
              </a:r>
            </a:p>
            <a:p>
              <a:endPara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Cover page analysis</a:t>
              </a:r>
              <a:endParaRPr lang="en-IN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Sequencing of categories within marketing brochure</a:t>
              </a:r>
              <a:endParaRPr lang="en-IN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Sequencing of offers in each page</a:t>
              </a:r>
              <a:endParaRPr lang="en-IN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"/>
            <p:cNvSpPr/>
            <p:nvPr/>
          </p:nvSpPr>
          <p:spPr bwMode="gray">
            <a:xfrm>
              <a:off x="442010" y="1175657"/>
              <a:ext cx="4508811" cy="640080"/>
            </a:xfrm>
            <a:prstGeom prst="roundRect">
              <a:avLst/>
            </a:prstGeom>
            <a:noFill/>
            <a:ln w="38100" algn="ctr">
              <a:noFill/>
              <a:miter lim="800000"/>
              <a:headEnd type="none" w="lg" len="lg"/>
              <a:tailEnd type="none" w="lg" len="lg"/>
            </a:ln>
          </p:spPr>
          <p:txBody>
            <a:bodyPr tIns="87086" bIns="87086" rtlCol="0" anchor="ctr"/>
            <a:lstStyle/>
            <a:p>
              <a:pPr algn="l" defTabSz="870875" eaLnBrk="0" hangingPunct="0">
                <a:spcBef>
                  <a:spcPct val="20000"/>
                </a:spcBef>
                <a:defRPr/>
              </a:pPr>
              <a:r>
                <a:rPr lang="en-US" sz="4000" kern="0" dirty="0">
                  <a:solidFill>
                    <a:schemeClr val="tx1"/>
                  </a:solidFill>
                  <a:latin typeface="Arial"/>
                  <a:cs typeface="Arial"/>
                </a:rPr>
                <a:t>Offer Positioning</a:t>
              </a:r>
              <a:endParaRPr lang="en-US" sz="4000" b="0" kern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81200" y="2163548"/>
              <a:ext cx="4406842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PROMO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85EC75-8885-4510-8527-D500C2F4B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226" y="2840934"/>
            <a:ext cx="4869791" cy="6446341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6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12807" y="888125"/>
            <a:ext cx="16062385" cy="9071860"/>
            <a:chOff x="442010" y="1175657"/>
            <a:chExt cx="4508811" cy="5616699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481200" y="2868970"/>
              <a:ext cx="3590621" cy="3923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800" b="1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355600" indent="-127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2pPr>
              <a:lvl3pPr marL="62706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3pPr>
              <a:lvl4pPr marL="98266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Courier New" panose="02070309020205020404" pitchFamily="49" charset="0"/>
                <a:buChar char="o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4pPr>
              <a:lvl5pPr marL="125571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5pPr>
              <a:lvl6pPr marL="25130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02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74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46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should each offer be represented? </a:t>
              </a:r>
            </a:p>
            <a:p>
              <a:pPr>
                <a:lnSpc>
                  <a:spcPct val="150000"/>
                </a:lnSpc>
              </a:pPr>
              <a:endParaRPr lang="en-IN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“</a:t>
              </a:r>
              <a:r>
                <a:rPr lang="en-IN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hero images</a:t>
              </a:r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work better than grid representation?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</a:t>
              </a:r>
              <a:r>
                <a:rPr lang="en-IN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personalized pictures </a:t>
              </a:r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better than </a:t>
              </a:r>
              <a:r>
                <a:rPr lang="en-IN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vanilla product pictures</a:t>
              </a:r>
              <a:endParaRPr lang="en-I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"/>
            <p:cNvSpPr/>
            <p:nvPr/>
          </p:nvSpPr>
          <p:spPr bwMode="gray">
            <a:xfrm>
              <a:off x="442010" y="1175657"/>
              <a:ext cx="4508811" cy="640080"/>
            </a:xfrm>
            <a:prstGeom prst="roundRect">
              <a:avLst/>
            </a:prstGeom>
            <a:noFill/>
            <a:ln w="38100" algn="ctr">
              <a:noFill/>
              <a:miter lim="800000"/>
              <a:headEnd type="none" w="lg" len="lg"/>
              <a:tailEnd type="none" w="lg" len="lg"/>
            </a:ln>
          </p:spPr>
          <p:txBody>
            <a:bodyPr tIns="87086" bIns="87086" rtlCol="0" anchor="ctr"/>
            <a:lstStyle/>
            <a:p>
              <a:pPr algn="l" defTabSz="870875" eaLnBrk="0" hangingPunct="0">
                <a:spcBef>
                  <a:spcPct val="20000"/>
                </a:spcBef>
                <a:defRPr/>
              </a:pPr>
              <a:r>
                <a:rPr lang="en-US" sz="4000" kern="0" dirty="0">
                  <a:solidFill>
                    <a:schemeClr val="tx1"/>
                  </a:solidFill>
                  <a:latin typeface="Arial"/>
                  <a:cs typeface="Arial"/>
                </a:rPr>
                <a:t>Image Selection</a:t>
              </a:r>
              <a:endParaRPr lang="en-US" sz="4000" b="0" kern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81200" y="2163548"/>
              <a:ext cx="4406842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PROMO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8128ED9-7547-435F-AE3A-5A81B40D1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4545" y="2777667"/>
            <a:ext cx="3131388" cy="7006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8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22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PROMO DESIGN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5" y="789475"/>
            <a:ext cx="10715235" cy="52866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65BAFA4-9E36-45E7-8E52-1403C8B56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564" y="6370071"/>
            <a:ext cx="7705286" cy="342580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942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66013-Title.jpg" descr="66013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905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Using Point of Sale Data to Unlock More Sales"/>
          <p:cNvSpPr txBox="1">
            <a:spLocks noGrp="1"/>
          </p:cNvSpPr>
          <p:nvPr>
            <p:ph type="title" idx="4294967295"/>
          </p:nvPr>
        </p:nvSpPr>
        <p:spPr>
          <a:xfrm>
            <a:off x="1333500" y="5114925"/>
            <a:ext cx="15621001" cy="3486151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defRPr sz="8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l" fontAlgn="base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Are there offers that create negative margin? How can offers drive improved profitability?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0448114" y="8515171"/>
            <a:ext cx="7995162" cy="35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47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1F79D6A-C8B1-41E9-93E3-52CEAE6849CD}"/>
              </a:ext>
            </a:extLst>
          </p:cNvPr>
          <p:cNvSpPr/>
          <p:nvPr/>
        </p:nvSpPr>
        <p:spPr>
          <a:xfrm>
            <a:off x="1690775" y="3279790"/>
            <a:ext cx="15130734" cy="456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870875">
              <a:lnSpc>
                <a:spcPts val="1333"/>
              </a:lnSpc>
              <a:buFont typeface="Arial" panose="020B0604020202020204" pitchFamily="34" charset="0"/>
              <a:buChar char="•"/>
              <a:defRPr/>
            </a:pPr>
            <a:r>
              <a:rPr lang="en-IN" sz="28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Examples: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Neiman Marcus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more discounts, but saw a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 drop of 19%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Promotions deliver intuitive benefits to retailers such as increased customer pull, bigger purchase baskets and an overall uplift in sales, </a:t>
            </a: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first orders – these are well measured and known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8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is unknown is the net margin impact of a promotion – how does it impact the bottom-line?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Second order effects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promotions are usually not measured and basket impact not accounted for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748ECF6-AFB0-425A-9942-2EC0B131FB1E}"/>
              </a:ext>
            </a:extLst>
          </p:cNvPr>
          <p:cNvSpPr/>
          <p:nvPr/>
        </p:nvSpPr>
        <p:spPr>
          <a:xfrm>
            <a:off x="1466490" y="8518752"/>
            <a:ext cx="15355019" cy="904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914400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2400" b="0" dirty="0">
                <a:solidFill>
                  <a:srgbClr val="000000"/>
                </a:solidFill>
                <a:latin typeface="Arial"/>
                <a:cs typeface="Arial"/>
              </a:rPr>
              <a:t>To correctly</a:t>
            </a:r>
            <a:r>
              <a:rPr lang="en-IN" sz="2400" dirty="0">
                <a:solidFill>
                  <a:srgbClr val="000000"/>
                </a:solidFill>
                <a:latin typeface="Arial"/>
                <a:cs typeface="Arial"/>
              </a:rPr>
              <a:t> calculate baseline and net promo lift</a:t>
            </a:r>
            <a:r>
              <a:rPr lang="en-IN" sz="2400" b="0" dirty="0">
                <a:solidFill>
                  <a:srgbClr val="000000"/>
                </a:solidFill>
                <a:latin typeface="Arial"/>
                <a:cs typeface="Arial"/>
              </a:rPr>
              <a:t>, one needs to isolate the effects of</a:t>
            </a:r>
          </a:p>
          <a:p>
            <a:pPr lvl="0" defTabSz="914400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2400" b="0" dirty="0">
                <a:solidFill>
                  <a:srgbClr val="000000"/>
                </a:solidFill>
                <a:latin typeface="Arial"/>
                <a:cs typeface="Arial"/>
              </a:rPr>
              <a:t>1. Pricing changes   2. Marketing efforts   3. Peaks due to seasonality and events   4. Impact of other promos</a:t>
            </a:r>
          </a:p>
        </p:txBody>
      </p:sp>
      <p:sp>
        <p:nvSpPr>
          <p:cNvPr id="4" name="Rectangle 3"/>
          <p:cNvSpPr/>
          <p:nvPr/>
        </p:nvSpPr>
        <p:spPr>
          <a:xfrm>
            <a:off x="948904" y="1247440"/>
            <a:ext cx="159071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/>
              <a:t>Promotions drive ~30% of retail sales but 40% of these are toxic </a:t>
            </a:r>
            <a:r>
              <a:rPr lang="en-IN" dirty="0"/>
              <a:t/>
            </a:r>
            <a:br>
              <a:rPr lang="en-IN" dirty="0"/>
            </a:br>
            <a:r>
              <a:rPr lang="en-IN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 lack of understanding of effectiveness measurement and profitability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568307" y="2147957"/>
            <a:ext cx="5056113" cy="6792844"/>
          </a:xfrm>
          <a:prstGeom prst="rect">
            <a:avLst/>
          </a:prstGeom>
          <a:solidFill>
            <a:srgbClr val="EFF4FB"/>
          </a:solidFill>
          <a:ln w="38100" algn="ctr">
            <a:solidFill>
              <a:srgbClr val="E2F8FE">
                <a:lumMod val="20000"/>
                <a:lumOff val="80000"/>
              </a:srgbClr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3 pet food retailer in US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400+ stores across 25 states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stores are focused on being neighborhood pet supply "supermarkets“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50,000+ products across 600 brands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0" kern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6327876" y="2147958"/>
            <a:ext cx="5283277" cy="6792844"/>
          </a:xfrm>
          <a:prstGeom prst="rect">
            <a:avLst/>
          </a:prstGeom>
          <a:solidFill>
            <a:srgbClr val="EFF4FB"/>
          </a:solidFill>
          <a:ln w="38100" algn="ctr">
            <a:solidFill>
              <a:srgbClr val="E2F8FE">
                <a:lumMod val="20000"/>
                <a:lumOff val="80000"/>
              </a:srgbClr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2,500+ promotions/quarter 500+ promotions/month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 promotions hurting bottom line upwards of $ 5 MN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2314609" y="2147957"/>
            <a:ext cx="5314907" cy="6792844"/>
          </a:xfrm>
          <a:prstGeom prst="rect">
            <a:avLst/>
          </a:prstGeom>
          <a:solidFill>
            <a:srgbClr val="EFF4FB"/>
          </a:solidFill>
          <a:ln w="38100" algn="ctr">
            <a:solidFill>
              <a:srgbClr val="E2F8FE">
                <a:lumMod val="20000"/>
                <a:lumOff val="80000"/>
              </a:srgbClr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Outdated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process</a:t>
            </a: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a governance structure</a:t>
            </a:r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tracking and improvement of promos has been missing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471" y="979850"/>
            <a:ext cx="45557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CLIENT BACKGROUND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1623" y="979852"/>
            <a:ext cx="45557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CURRENT SITUATION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94171" y="979851"/>
            <a:ext cx="45557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CHALLENGES</a:t>
            </a:r>
          </a:p>
        </p:txBody>
      </p:sp>
      <p:sp>
        <p:nvSpPr>
          <p:cNvPr id="22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7062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568307" y="2147956"/>
            <a:ext cx="5056113" cy="6633735"/>
          </a:xfrm>
          <a:prstGeom prst="rect">
            <a:avLst/>
          </a:prstGeom>
          <a:solidFill>
            <a:srgbClr val="EFF4FB"/>
          </a:solidFill>
          <a:ln w="38100" algn="ctr">
            <a:solidFill>
              <a:srgbClr val="E2F8FE">
                <a:lumMod val="20000"/>
                <a:lumOff val="80000"/>
              </a:srgbClr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Promos have to be measured against set of defined factors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solution has to be permanent enabled through IT, repeatable analytics and governance. </a:t>
            </a:r>
            <a:endParaRPr lang="en-US" sz="32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0" kern="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6327877" y="2147956"/>
            <a:ext cx="5283277" cy="6633735"/>
          </a:xfrm>
          <a:prstGeom prst="rect">
            <a:avLst/>
          </a:prstGeom>
          <a:solidFill>
            <a:srgbClr val="EFF4FB"/>
          </a:solidFill>
          <a:ln w="38100" algn="ctr">
            <a:solidFill>
              <a:srgbClr val="E2F8FE">
                <a:lumMod val="20000"/>
                <a:lumOff val="80000"/>
              </a:srgbClr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EBITDA trajectory quickly while building an enabled IT solution. 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merchants to use the tools. 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12314610" y="2147956"/>
            <a:ext cx="5314907" cy="6633735"/>
          </a:xfrm>
          <a:prstGeom prst="rect">
            <a:avLst/>
          </a:prstGeom>
          <a:solidFill>
            <a:srgbClr val="EFF4FB"/>
          </a:solidFill>
          <a:ln w="38100" algn="ctr">
            <a:solidFill>
              <a:srgbClr val="E2F8FE">
                <a:lumMod val="20000"/>
                <a:lumOff val="80000"/>
              </a:srgbClr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 response model</a:t>
            </a:r>
          </a:p>
          <a:p>
            <a:pPr algn="l">
              <a:defRPr/>
            </a:pP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system (promo response tool)  that allows vendors to enter promos, merchants to simulate promos and approve and do post-promo measurement through dashboards</a:t>
            </a:r>
          </a:p>
          <a:p>
            <a:pPr algn="l">
              <a:defRPr/>
            </a:pP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471" y="979850"/>
            <a:ext cx="45557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CLIENT NEED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1623" y="979852"/>
            <a:ext cx="45557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CHALLENGE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694171" y="979851"/>
            <a:ext cx="45557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</a:p>
        </p:txBody>
      </p:sp>
      <p:sp>
        <p:nvSpPr>
          <p:cNvPr id="22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9095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2483370" y="1711187"/>
            <a:ext cx="5263150" cy="8018128"/>
          </a:xfrm>
          <a:prstGeom prst="rect">
            <a:avLst/>
          </a:prstGeom>
          <a:solidFill>
            <a:srgbClr val="EFF4FB"/>
          </a:solidFill>
          <a:ln w="38100" algn="ctr">
            <a:solidFill>
              <a:srgbClr val="E2F8FE">
                <a:lumMod val="20000"/>
                <a:lumOff val="80000"/>
              </a:srgbClr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</a:t>
            </a:r>
            <a:r>
              <a:rPr lang="en-US" sz="28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700+ </a:t>
            </a: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 promotions across 3 months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set of quarterly promotions were scrapped based on recommendations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Enabled merchants to </a:t>
            </a:r>
            <a:r>
              <a:rPr lang="en-US" sz="2800" b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value in slow moving items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Redefined process of bundling items together to create a promotional offer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3578" y="762254"/>
            <a:ext cx="1599337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Impact: Promotion response tool helped save client $4.5M in bottom-line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CASE STUDY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9954880" y="1771147"/>
            <a:ext cx="5078999" cy="8011415"/>
          </a:xfrm>
          <a:prstGeom prst="rect">
            <a:avLst/>
          </a:prstGeom>
          <a:solidFill>
            <a:srgbClr val="EFF4FB"/>
          </a:solidFill>
          <a:ln w="38100" algn="ctr">
            <a:solidFill>
              <a:srgbClr val="E2F8FE">
                <a:lumMod val="20000"/>
                <a:lumOff val="80000"/>
              </a:srgbClr>
            </a:solidFill>
            <a:miter lim="800000"/>
            <a:headEnd type="none" w="lg" len="lg"/>
            <a:tailEnd type="none" w="lg" len="lg"/>
          </a:ln>
        </p:spPr>
        <p:txBody>
          <a:bodyPr tIns="91440" bIns="91440" rtlCol="0" anchor="t"/>
          <a:lstStyle/>
          <a:p>
            <a:pPr marL="171450" indent="-171450"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17375E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13857914" y="2063456"/>
            <a:ext cx="979516" cy="2133869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79A2B3"/>
            </a:solidFill>
            <a:miter lim="800000"/>
            <a:headEnd type="none" w="lg" len="lg"/>
            <a:tailEnd type="none" w="lg" len="lg"/>
          </a:ln>
        </p:spPr>
        <p:txBody>
          <a:bodyPr lIns="0" tIns="0" rIns="0" bIns="0" rtlCol="0" anchor="ctr"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 kern="1200" dirty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rPr>
              <a:t>$2M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13857914" y="4591728"/>
            <a:ext cx="979516" cy="2139767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79A2B3"/>
            </a:solidFill>
            <a:miter lim="800000"/>
            <a:headEnd type="none" w="lg" len="lg"/>
            <a:tailEnd type="none" w="lg" len="lg"/>
          </a:ln>
        </p:spPr>
        <p:txBody>
          <a:bodyPr lIns="0" tIns="0" rIns="0" bIns="0" rtlCol="0" anchor="ctr"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 kern="1200" dirty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rPr>
              <a:t>$2M</a:t>
            </a:r>
          </a:p>
        </p:txBody>
      </p:sp>
      <p:sp>
        <p:nvSpPr>
          <p:cNvPr id="30" name="Rounded Rectangle 6"/>
          <p:cNvSpPr/>
          <p:nvPr/>
        </p:nvSpPr>
        <p:spPr bwMode="gray">
          <a:xfrm>
            <a:off x="10141889" y="7228937"/>
            <a:ext cx="3556854" cy="2139767"/>
          </a:xfrm>
          <a:prstGeom prst="roundRect">
            <a:avLst/>
          </a:prstGeom>
          <a:noFill/>
          <a:ln w="19050" algn="ctr">
            <a:solidFill>
              <a:srgbClr val="17375E"/>
            </a:solidFill>
            <a:prstDash val="sysDash"/>
            <a:miter lim="800000"/>
            <a:headEnd type="none" w="lg" len="lg"/>
            <a:tailEnd type="none" w="lg" len="lg"/>
          </a:ln>
        </p:spPr>
        <p:txBody>
          <a:bodyPr lIns="0" tIns="0" rIns="0" bIns="0" rtlCol="0" anchor="ctr"/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Savings on marketing cost due to smaller number of promos</a:t>
            </a:r>
          </a:p>
        </p:txBody>
      </p:sp>
      <p:sp>
        <p:nvSpPr>
          <p:cNvPr id="31" name="Rectangle 30"/>
          <p:cNvSpPr/>
          <p:nvPr/>
        </p:nvSpPr>
        <p:spPr bwMode="gray">
          <a:xfrm>
            <a:off x="13857914" y="7228938"/>
            <a:ext cx="979516" cy="2139766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79A2B3"/>
            </a:solidFill>
            <a:miter lim="800000"/>
            <a:headEnd type="none" w="lg" len="lg"/>
            <a:tailEnd type="none" w="lg" len="lg"/>
          </a:ln>
        </p:spPr>
        <p:txBody>
          <a:bodyPr lIns="0" tIns="0" rIns="0" bIns="0" rtlCol="0" anchor="ctr"/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 kern="1200" dirty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rPr>
              <a:t>$0.5M</a:t>
            </a:r>
          </a:p>
        </p:txBody>
      </p:sp>
      <p:sp>
        <p:nvSpPr>
          <p:cNvPr id="32" name="Rounded Rectangle 6"/>
          <p:cNvSpPr/>
          <p:nvPr/>
        </p:nvSpPr>
        <p:spPr bwMode="gray">
          <a:xfrm>
            <a:off x="10141889" y="4591728"/>
            <a:ext cx="3556854" cy="2139767"/>
          </a:xfrm>
          <a:prstGeom prst="roundRect">
            <a:avLst/>
          </a:prstGeom>
          <a:noFill/>
          <a:ln w="19050" algn="ctr">
            <a:solidFill>
              <a:srgbClr val="17375E"/>
            </a:solidFill>
            <a:prstDash val="sysDash"/>
            <a:miter lim="800000"/>
            <a:headEnd type="none" w="lg" len="lg"/>
            <a:tailEnd type="none" w="lg" len="lg"/>
          </a:ln>
        </p:spPr>
        <p:txBody>
          <a:bodyPr lIns="0" tIns="0" rIns="0" bIns="0" rtlCol="0" anchor="ctr"/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Improved margin from good promos by running at optimal price point</a:t>
            </a:r>
          </a:p>
        </p:txBody>
      </p:sp>
      <p:sp>
        <p:nvSpPr>
          <p:cNvPr id="33" name="Rounded Rectangle 6"/>
          <p:cNvSpPr/>
          <p:nvPr/>
        </p:nvSpPr>
        <p:spPr bwMode="gray">
          <a:xfrm>
            <a:off x="10168235" y="2063457"/>
            <a:ext cx="3556854" cy="2139767"/>
          </a:xfrm>
          <a:prstGeom prst="roundRect">
            <a:avLst/>
          </a:prstGeom>
          <a:noFill/>
          <a:ln w="19050" algn="ctr">
            <a:solidFill>
              <a:srgbClr val="17375E"/>
            </a:solidFill>
            <a:prstDash val="sysDash"/>
            <a:miter lim="800000"/>
            <a:headEnd type="none" w="lg" len="lg"/>
            <a:tailEnd type="none" w="lg" len="lg"/>
          </a:ln>
        </p:spPr>
        <p:txBody>
          <a:bodyPr lIns="0" tIns="0" rIns="0" bIns="0" rtlCol="0" anchor="ctr"/>
          <a:lstStyle/>
          <a:p>
            <a:pPr algn="l" defTabSz="914400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Improved margin from good promos by running at optimal price point</a:t>
            </a:r>
          </a:p>
        </p:txBody>
      </p:sp>
    </p:spTree>
    <p:extLst>
      <p:ext uri="{BB962C8B-B14F-4D97-AF65-F5344CB8AC3E}">
        <p14:creationId xmlns:p14="http://schemas.microsoft.com/office/powerpoint/2010/main" val="18400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66013-Title.jpg" descr="66013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905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Using Point of Sale Data to Unlock More Sales"/>
          <p:cNvSpPr txBox="1">
            <a:spLocks noGrp="1"/>
          </p:cNvSpPr>
          <p:nvPr>
            <p:ph type="title" idx="4294967295"/>
          </p:nvPr>
        </p:nvSpPr>
        <p:spPr>
          <a:xfrm>
            <a:off x="1333500" y="5114925"/>
            <a:ext cx="15621001" cy="3486151"/>
          </a:xfrm>
          <a:prstGeom prst="rect">
            <a:avLst/>
          </a:prstGeom>
        </p:spPr>
        <p:txBody>
          <a:bodyPr/>
          <a:lstStyle>
            <a:lvl1pPr defTabSz="914400">
              <a:defRPr sz="8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l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kinds of offers work best for new customer acquisition?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0448114" y="8515171"/>
            <a:ext cx="7995162" cy="35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870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14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NEW CUSTOMER ACQUISITION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811" y="1814009"/>
            <a:ext cx="9333076" cy="58878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748ECF6-AFB0-425A-9942-2EC0B131FB1E}"/>
              </a:ext>
            </a:extLst>
          </p:cNvPr>
          <p:cNvSpPr/>
          <p:nvPr/>
        </p:nvSpPr>
        <p:spPr>
          <a:xfrm>
            <a:off x="3491894" y="8539394"/>
            <a:ext cx="1125890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18,000+ new shoppers acquired due to this promo</a:t>
            </a:r>
          </a:p>
        </p:txBody>
      </p:sp>
    </p:spTree>
    <p:extLst>
      <p:ext uri="{BB962C8B-B14F-4D97-AF65-F5344CB8AC3E}">
        <p14:creationId xmlns:p14="http://schemas.microsoft.com/office/powerpoint/2010/main" val="8372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66013-Clark.jpg" descr="66013-Cl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260"/>
            <a:ext cx="18288000" cy="1157104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Director of Neighbor Insights &amp;  Marketing Analytics…"/>
          <p:cNvSpPr txBox="1">
            <a:spLocks noGrp="1"/>
          </p:cNvSpPr>
          <p:nvPr>
            <p:ph type="body" sz="half" idx="4294967295"/>
          </p:nvPr>
        </p:nvSpPr>
        <p:spPr>
          <a:xfrm>
            <a:off x="6332215" y="1519088"/>
            <a:ext cx="7269895" cy="6808241"/>
          </a:xfrm>
          <a:prstGeom prst="rect">
            <a:avLst/>
          </a:prstGeom>
        </p:spPr>
        <p:txBody>
          <a:bodyPr lIns="34289" tIns="34289" rIns="34289" bIns="34289" anchor="ctr">
            <a:normAutofit/>
          </a:bodyPr>
          <a:lstStyle/>
          <a:p>
            <a:pPr marL="439615" indent="-439615">
              <a:buClrTx/>
              <a:buSzPct val="75000"/>
            </a:pPr>
            <a:r>
              <a:rPr lang="en-US" sz="2800" dirty="0"/>
              <a:t>Managing Director at Impact Analytics</a:t>
            </a:r>
            <a:endParaRPr sz="2800" dirty="0"/>
          </a:p>
          <a:p>
            <a:pPr marL="439615" indent="-439615">
              <a:buClrTx/>
              <a:buSzPct val="75000"/>
            </a:pPr>
            <a:r>
              <a:rPr lang="en-US" sz="2800" dirty="0"/>
              <a:t>Recently recognized by Forbes as one of 25 machine learning startups to look out for in 2019</a:t>
            </a:r>
            <a:endParaRPr sz="2800" dirty="0"/>
          </a:p>
          <a:p>
            <a:pPr marL="439615" indent="-439615">
              <a:buClrTx/>
              <a:buSzPct val="75000"/>
            </a:pPr>
            <a:r>
              <a:rPr lang="en-US" sz="2800" dirty="0"/>
              <a:t>Named the fastest growing analytics firm in 2018 in Inc. 5000</a:t>
            </a:r>
            <a:endParaRPr sz="2800" dirty="0"/>
          </a:p>
          <a:p>
            <a:pPr marL="439615" indent="-439615">
              <a:buClrTx/>
              <a:buSzPct val="75000"/>
            </a:pPr>
            <a:r>
              <a:rPr lang="en-US" sz="2800" dirty="0"/>
              <a:t>Works with multiple Private Equity-owned clients, Fortune 500 and leading clients in grocery, retail, health care, pet supplies, fashion, hospitality, department stores &amp; franchises.</a:t>
            </a:r>
          </a:p>
        </p:txBody>
      </p:sp>
      <p:sp>
        <p:nvSpPr>
          <p:cNvPr id="157" name="cclark@petsuppliesplus.com"/>
          <p:cNvSpPr txBox="1"/>
          <p:nvPr/>
        </p:nvSpPr>
        <p:spPr>
          <a:xfrm>
            <a:off x="1498381" y="10528522"/>
            <a:ext cx="8468782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>
                <a:uFill>
                  <a:solidFill>
                    <a:srgbClr val="00AF41"/>
                  </a:solidFill>
                </a:uFill>
              </a:defRPr>
            </a:lvl1pPr>
          </a:lstStyle>
          <a:p>
            <a:pPr>
              <a:defRPr>
                <a:uFillTx/>
              </a:defRPr>
            </a:pPr>
            <a:r>
              <a:rPr lang="en-US" sz="2400" dirty="0"/>
              <a:t>Prithvik.Kankappa@impactanalytics.co</a:t>
            </a:r>
            <a:endParaRPr sz="2400" dirty="0"/>
          </a:p>
        </p:txBody>
      </p:sp>
      <p:sp>
        <p:nvSpPr>
          <p:cNvPr id="158" name="CRAIG CLARK"/>
          <p:cNvSpPr txBox="1"/>
          <p:nvPr/>
        </p:nvSpPr>
        <p:spPr>
          <a:xfrm>
            <a:off x="940321" y="4199829"/>
            <a:ext cx="425373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spcBef>
                <a:spcPts val="4500"/>
              </a:spcBef>
              <a:defRPr sz="5000" b="0" spc="1100"/>
            </a:lvl1pPr>
          </a:lstStyle>
          <a:p>
            <a:r>
              <a:rPr lang="en-US" sz="3750" dirty="0"/>
              <a:t>PRITHVIK KANKAPPA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668" y="3001993"/>
            <a:ext cx="4193303" cy="33546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H="1">
            <a:off x="12193374" y="8660921"/>
            <a:ext cx="6094626" cy="384738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28" y="9149463"/>
            <a:ext cx="2758117" cy="27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22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NEW CUSTOMER ACQUISITION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391" y="2691441"/>
            <a:ext cx="16109726" cy="50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66013-Title.jpg" descr="66013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905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Using Point of Sale Data to Unlock More Sales"/>
          <p:cNvSpPr txBox="1">
            <a:spLocks noGrp="1"/>
          </p:cNvSpPr>
          <p:nvPr>
            <p:ph type="title" idx="4294967295"/>
          </p:nvPr>
        </p:nvSpPr>
        <p:spPr>
          <a:xfrm>
            <a:off x="1333500" y="5114925"/>
            <a:ext cx="15621001" cy="3486151"/>
          </a:xfrm>
          <a:prstGeom prst="rect">
            <a:avLst/>
          </a:prstGeom>
        </p:spPr>
        <p:txBody>
          <a:bodyPr/>
          <a:lstStyle>
            <a:lvl1pPr defTabSz="914400">
              <a:defRPr sz="8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l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0448114" y="8515171"/>
            <a:ext cx="7995162" cy="35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7034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22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AI AND MACHINE LEARNING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63AAD31-B06E-4636-9F19-9E1FBAA7F9BB}"/>
              </a:ext>
            </a:extLst>
          </p:cNvPr>
          <p:cNvGrpSpPr/>
          <p:nvPr/>
        </p:nvGrpSpPr>
        <p:grpSpPr>
          <a:xfrm>
            <a:off x="5536585" y="1061340"/>
            <a:ext cx="2648478" cy="909043"/>
            <a:chOff x="4195038" y="1372593"/>
            <a:chExt cx="2088862" cy="619126"/>
          </a:xfrm>
        </p:grpSpPr>
        <p:sp>
          <p:nvSpPr>
            <p:cNvPr id="16" name="Freeform 580">
              <a:extLst>
                <a:ext uri="{FF2B5EF4-FFF2-40B4-BE49-F238E27FC236}">
                  <a16:creationId xmlns:a16="http://schemas.microsoft.com/office/drawing/2014/main" xmlns="" id="{C09C641B-3970-46A9-9E83-AA8DF276C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812" y="1572618"/>
              <a:ext cx="1462088" cy="217488"/>
            </a:xfrm>
            <a:custGeom>
              <a:avLst/>
              <a:gdLst>
                <a:gd name="T0" fmla="*/ 0 w 3683"/>
                <a:gd name="T1" fmla="*/ 328 h 547"/>
                <a:gd name="T2" fmla="*/ 2997 w 3683"/>
                <a:gd name="T3" fmla="*/ 328 h 547"/>
                <a:gd name="T4" fmla="*/ 3024 w 3683"/>
                <a:gd name="T5" fmla="*/ 329 h 547"/>
                <a:gd name="T6" fmla="*/ 3077 w 3683"/>
                <a:gd name="T7" fmla="*/ 342 h 547"/>
                <a:gd name="T8" fmla="*/ 3126 w 3683"/>
                <a:gd name="T9" fmla="*/ 368 h 547"/>
                <a:gd name="T10" fmla="*/ 3166 w 3683"/>
                <a:gd name="T11" fmla="*/ 405 h 547"/>
                <a:gd name="T12" fmla="*/ 3183 w 3683"/>
                <a:gd name="T13" fmla="*/ 427 h 547"/>
                <a:gd name="T14" fmla="*/ 3203 w 3683"/>
                <a:gd name="T15" fmla="*/ 454 h 547"/>
                <a:gd name="T16" fmla="*/ 3253 w 3683"/>
                <a:gd name="T17" fmla="*/ 499 h 547"/>
                <a:gd name="T18" fmla="*/ 3314 w 3683"/>
                <a:gd name="T19" fmla="*/ 530 h 547"/>
                <a:gd name="T20" fmla="*/ 3381 w 3683"/>
                <a:gd name="T21" fmla="*/ 547 h 547"/>
                <a:gd name="T22" fmla="*/ 3418 w 3683"/>
                <a:gd name="T23" fmla="*/ 547 h 547"/>
                <a:gd name="T24" fmla="*/ 3444 w 3683"/>
                <a:gd name="T25" fmla="*/ 546 h 547"/>
                <a:gd name="T26" fmla="*/ 3494 w 3683"/>
                <a:gd name="T27" fmla="*/ 534 h 547"/>
                <a:gd name="T28" fmla="*/ 3541 w 3683"/>
                <a:gd name="T29" fmla="*/ 513 h 547"/>
                <a:gd name="T30" fmla="*/ 3584 w 3683"/>
                <a:gd name="T31" fmla="*/ 485 h 547"/>
                <a:gd name="T32" fmla="*/ 3619 w 3683"/>
                <a:gd name="T33" fmla="*/ 450 h 547"/>
                <a:gd name="T34" fmla="*/ 3648 w 3683"/>
                <a:gd name="T35" fmla="*/ 409 h 547"/>
                <a:gd name="T36" fmla="*/ 3669 w 3683"/>
                <a:gd name="T37" fmla="*/ 362 h 547"/>
                <a:gd name="T38" fmla="*/ 3682 w 3683"/>
                <a:gd name="T39" fmla="*/ 311 h 547"/>
                <a:gd name="T40" fmla="*/ 3683 w 3683"/>
                <a:gd name="T41" fmla="*/ 285 h 547"/>
                <a:gd name="T42" fmla="*/ 3683 w 3683"/>
                <a:gd name="T43" fmla="*/ 257 h 547"/>
                <a:gd name="T44" fmla="*/ 3674 w 3683"/>
                <a:gd name="T45" fmla="*/ 201 h 547"/>
                <a:gd name="T46" fmla="*/ 3655 w 3683"/>
                <a:gd name="T47" fmla="*/ 149 h 547"/>
                <a:gd name="T48" fmla="*/ 3625 w 3683"/>
                <a:gd name="T49" fmla="*/ 104 h 547"/>
                <a:gd name="T50" fmla="*/ 3588 w 3683"/>
                <a:gd name="T51" fmla="*/ 65 h 547"/>
                <a:gd name="T52" fmla="*/ 3543 w 3683"/>
                <a:gd name="T53" fmla="*/ 34 h 547"/>
                <a:gd name="T54" fmla="*/ 3494 w 3683"/>
                <a:gd name="T55" fmla="*/ 13 h 547"/>
                <a:gd name="T56" fmla="*/ 3439 w 3683"/>
                <a:gd name="T57" fmla="*/ 2 h 547"/>
                <a:gd name="T58" fmla="*/ 3410 w 3683"/>
                <a:gd name="T59" fmla="*/ 0 h 547"/>
                <a:gd name="T60" fmla="*/ 3375 w 3683"/>
                <a:gd name="T61" fmla="*/ 2 h 547"/>
                <a:gd name="T62" fmla="*/ 3311 w 3683"/>
                <a:gd name="T63" fmla="*/ 18 h 547"/>
                <a:gd name="T64" fmla="*/ 3253 w 3683"/>
                <a:gd name="T65" fmla="*/ 48 h 547"/>
                <a:gd name="T66" fmla="*/ 3205 w 3683"/>
                <a:gd name="T67" fmla="*/ 91 h 547"/>
                <a:gd name="T68" fmla="*/ 3186 w 3683"/>
                <a:gd name="T69" fmla="*/ 117 h 547"/>
                <a:gd name="T70" fmla="*/ 3169 w 3683"/>
                <a:gd name="T71" fmla="*/ 140 h 547"/>
                <a:gd name="T72" fmla="*/ 3127 w 3683"/>
                <a:gd name="T73" fmla="*/ 178 h 547"/>
                <a:gd name="T74" fmla="*/ 3078 w 3683"/>
                <a:gd name="T75" fmla="*/ 205 h 547"/>
                <a:gd name="T76" fmla="*/ 3025 w 3683"/>
                <a:gd name="T77" fmla="*/ 219 h 547"/>
                <a:gd name="T78" fmla="*/ 2997 w 3683"/>
                <a:gd name="T79" fmla="*/ 221 h 547"/>
                <a:gd name="T80" fmla="*/ 0 w 3683"/>
                <a:gd name="T81" fmla="*/ 221 h 547"/>
                <a:gd name="T82" fmla="*/ 0 w 3683"/>
                <a:gd name="T83" fmla="*/ 32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3" h="547">
                  <a:moveTo>
                    <a:pt x="0" y="328"/>
                  </a:moveTo>
                  <a:lnTo>
                    <a:pt x="2997" y="328"/>
                  </a:lnTo>
                  <a:lnTo>
                    <a:pt x="3024" y="329"/>
                  </a:lnTo>
                  <a:lnTo>
                    <a:pt x="3077" y="342"/>
                  </a:lnTo>
                  <a:lnTo>
                    <a:pt x="3126" y="368"/>
                  </a:lnTo>
                  <a:lnTo>
                    <a:pt x="3166" y="405"/>
                  </a:lnTo>
                  <a:lnTo>
                    <a:pt x="3183" y="427"/>
                  </a:lnTo>
                  <a:lnTo>
                    <a:pt x="3203" y="454"/>
                  </a:lnTo>
                  <a:lnTo>
                    <a:pt x="3253" y="499"/>
                  </a:lnTo>
                  <a:lnTo>
                    <a:pt x="3314" y="530"/>
                  </a:lnTo>
                  <a:lnTo>
                    <a:pt x="3381" y="547"/>
                  </a:lnTo>
                  <a:lnTo>
                    <a:pt x="3418" y="547"/>
                  </a:lnTo>
                  <a:lnTo>
                    <a:pt x="3444" y="546"/>
                  </a:lnTo>
                  <a:lnTo>
                    <a:pt x="3494" y="534"/>
                  </a:lnTo>
                  <a:lnTo>
                    <a:pt x="3541" y="513"/>
                  </a:lnTo>
                  <a:lnTo>
                    <a:pt x="3584" y="485"/>
                  </a:lnTo>
                  <a:lnTo>
                    <a:pt x="3619" y="450"/>
                  </a:lnTo>
                  <a:lnTo>
                    <a:pt x="3648" y="409"/>
                  </a:lnTo>
                  <a:lnTo>
                    <a:pt x="3669" y="362"/>
                  </a:lnTo>
                  <a:lnTo>
                    <a:pt x="3682" y="311"/>
                  </a:lnTo>
                  <a:lnTo>
                    <a:pt x="3683" y="285"/>
                  </a:lnTo>
                  <a:lnTo>
                    <a:pt x="3683" y="257"/>
                  </a:lnTo>
                  <a:lnTo>
                    <a:pt x="3674" y="201"/>
                  </a:lnTo>
                  <a:lnTo>
                    <a:pt x="3655" y="149"/>
                  </a:lnTo>
                  <a:lnTo>
                    <a:pt x="3625" y="104"/>
                  </a:lnTo>
                  <a:lnTo>
                    <a:pt x="3588" y="65"/>
                  </a:lnTo>
                  <a:lnTo>
                    <a:pt x="3543" y="34"/>
                  </a:lnTo>
                  <a:lnTo>
                    <a:pt x="3494" y="13"/>
                  </a:lnTo>
                  <a:lnTo>
                    <a:pt x="3439" y="2"/>
                  </a:lnTo>
                  <a:lnTo>
                    <a:pt x="3410" y="0"/>
                  </a:lnTo>
                  <a:lnTo>
                    <a:pt x="3375" y="2"/>
                  </a:lnTo>
                  <a:lnTo>
                    <a:pt x="3311" y="18"/>
                  </a:lnTo>
                  <a:lnTo>
                    <a:pt x="3253" y="48"/>
                  </a:lnTo>
                  <a:lnTo>
                    <a:pt x="3205" y="91"/>
                  </a:lnTo>
                  <a:lnTo>
                    <a:pt x="3186" y="117"/>
                  </a:lnTo>
                  <a:lnTo>
                    <a:pt x="3169" y="140"/>
                  </a:lnTo>
                  <a:lnTo>
                    <a:pt x="3127" y="178"/>
                  </a:lnTo>
                  <a:lnTo>
                    <a:pt x="3078" y="205"/>
                  </a:lnTo>
                  <a:lnTo>
                    <a:pt x="3025" y="219"/>
                  </a:lnTo>
                  <a:lnTo>
                    <a:pt x="2997" y="221"/>
                  </a:lnTo>
                  <a:lnTo>
                    <a:pt x="0" y="221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BB9EB">
                <a:lumMod val="60000"/>
                <a:lumOff val="40000"/>
              </a:srgbClr>
            </a:solidFill>
            <a:ln w="9525">
              <a:solidFill>
                <a:srgbClr val="0BB9EB">
                  <a:lumMod val="60000"/>
                  <a:lumOff val="40000"/>
                </a:srgbClr>
              </a:solidFill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Freeform 581">
              <a:extLst>
                <a:ext uri="{FF2B5EF4-FFF2-40B4-BE49-F238E27FC236}">
                  <a16:creationId xmlns:a16="http://schemas.microsoft.com/office/drawing/2014/main" xmlns="" id="{44A6342C-50D9-44B9-8329-3017BB775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849" y="1642468"/>
              <a:ext cx="79375" cy="79375"/>
            </a:xfrm>
            <a:custGeom>
              <a:avLst/>
              <a:gdLst>
                <a:gd name="T0" fmla="*/ 200 w 200"/>
                <a:gd name="T1" fmla="*/ 67 h 200"/>
                <a:gd name="T2" fmla="*/ 132 w 200"/>
                <a:gd name="T3" fmla="*/ 67 h 200"/>
                <a:gd name="T4" fmla="*/ 132 w 200"/>
                <a:gd name="T5" fmla="*/ 0 h 200"/>
                <a:gd name="T6" fmla="*/ 67 w 200"/>
                <a:gd name="T7" fmla="*/ 0 h 200"/>
                <a:gd name="T8" fmla="*/ 67 w 200"/>
                <a:gd name="T9" fmla="*/ 67 h 200"/>
                <a:gd name="T10" fmla="*/ 0 w 200"/>
                <a:gd name="T11" fmla="*/ 67 h 200"/>
                <a:gd name="T12" fmla="*/ 0 w 200"/>
                <a:gd name="T13" fmla="*/ 132 h 200"/>
                <a:gd name="T14" fmla="*/ 67 w 200"/>
                <a:gd name="T15" fmla="*/ 132 h 200"/>
                <a:gd name="T16" fmla="*/ 67 w 200"/>
                <a:gd name="T17" fmla="*/ 200 h 200"/>
                <a:gd name="T18" fmla="*/ 132 w 200"/>
                <a:gd name="T19" fmla="*/ 200 h 200"/>
                <a:gd name="T20" fmla="*/ 132 w 200"/>
                <a:gd name="T21" fmla="*/ 132 h 200"/>
                <a:gd name="T22" fmla="*/ 200 w 200"/>
                <a:gd name="T23" fmla="*/ 132 h 200"/>
                <a:gd name="T24" fmla="*/ 200 w 200"/>
                <a:gd name="T25" fmla="*/ 6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00">
                  <a:moveTo>
                    <a:pt x="200" y="67"/>
                  </a:moveTo>
                  <a:lnTo>
                    <a:pt x="132" y="67"/>
                  </a:lnTo>
                  <a:lnTo>
                    <a:pt x="132" y="0"/>
                  </a:lnTo>
                  <a:lnTo>
                    <a:pt x="67" y="0"/>
                  </a:lnTo>
                  <a:lnTo>
                    <a:pt x="67" y="67"/>
                  </a:lnTo>
                  <a:lnTo>
                    <a:pt x="0" y="67"/>
                  </a:lnTo>
                  <a:lnTo>
                    <a:pt x="0" y="132"/>
                  </a:lnTo>
                  <a:lnTo>
                    <a:pt x="67" y="132"/>
                  </a:lnTo>
                  <a:lnTo>
                    <a:pt x="67" y="200"/>
                  </a:lnTo>
                  <a:lnTo>
                    <a:pt x="132" y="200"/>
                  </a:lnTo>
                  <a:lnTo>
                    <a:pt x="132" y="132"/>
                  </a:lnTo>
                  <a:lnTo>
                    <a:pt x="200" y="132"/>
                  </a:lnTo>
                  <a:lnTo>
                    <a:pt x="20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Freeform 582">
              <a:extLst>
                <a:ext uri="{FF2B5EF4-FFF2-40B4-BE49-F238E27FC236}">
                  <a16:creationId xmlns:a16="http://schemas.microsoft.com/office/drawing/2014/main" xmlns="" id="{6C771602-D902-4B09-97AA-CD1DCB401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038" y="1372593"/>
              <a:ext cx="620713" cy="619125"/>
            </a:xfrm>
            <a:custGeom>
              <a:avLst/>
              <a:gdLst>
                <a:gd name="T0" fmla="*/ 1362 w 1562"/>
                <a:gd name="T1" fmla="*/ 260 h 1562"/>
                <a:gd name="T2" fmla="*/ 1461 w 1562"/>
                <a:gd name="T3" fmla="*/ 396 h 1562"/>
                <a:gd name="T4" fmla="*/ 1525 w 1562"/>
                <a:gd name="T5" fmla="*/ 546 h 1562"/>
                <a:gd name="T6" fmla="*/ 1558 w 1562"/>
                <a:gd name="T7" fmla="*/ 704 h 1562"/>
                <a:gd name="T8" fmla="*/ 1560 w 1562"/>
                <a:gd name="T9" fmla="*/ 825 h 1562"/>
                <a:gd name="T10" fmla="*/ 1547 w 1562"/>
                <a:gd name="T11" fmla="*/ 928 h 1562"/>
                <a:gd name="T12" fmla="*/ 1509 w 1562"/>
                <a:gd name="T13" fmla="*/ 1063 h 1562"/>
                <a:gd name="T14" fmla="*/ 1446 w 1562"/>
                <a:gd name="T15" fmla="*/ 1190 h 1562"/>
                <a:gd name="T16" fmla="*/ 1358 w 1562"/>
                <a:gd name="T17" fmla="*/ 1307 h 1562"/>
                <a:gd name="T18" fmla="*/ 1306 w 1562"/>
                <a:gd name="T19" fmla="*/ 1359 h 1562"/>
                <a:gd name="T20" fmla="*/ 1190 w 1562"/>
                <a:gd name="T21" fmla="*/ 1447 h 1562"/>
                <a:gd name="T22" fmla="*/ 1063 w 1562"/>
                <a:gd name="T23" fmla="*/ 1509 h 1562"/>
                <a:gd name="T24" fmla="*/ 928 w 1562"/>
                <a:gd name="T25" fmla="*/ 1548 h 1562"/>
                <a:gd name="T26" fmla="*/ 825 w 1562"/>
                <a:gd name="T27" fmla="*/ 1561 h 1562"/>
                <a:gd name="T28" fmla="*/ 704 w 1562"/>
                <a:gd name="T29" fmla="*/ 1558 h 1562"/>
                <a:gd name="T30" fmla="*/ 546 w 1562"/>
                <a:gd name="T31" fmla="*/ 1526 h 1562"/>
                <a:gd name="T32" fmla="*/ 396 w 1562"/>
                <a:gd name="T33" fmla="*/ 1461 h 1562"/>
                <a:gd name="T34" fmla="*/ 259 w 1562"/>
                <a:gd name="T35" fmla="*/ 1363 h 1562"/>
                <a:gd name="T36" fmla="*/ 201 w 1562"/>
                <a:gd name="T37" fmla="*/ 1304 h 1562"/>
                <a:gd name="T38" fmla="*/ 107 w 1562"/>
                <a:gd name="T39" fmla="*/ 1177 h 1562"/>
                <a:gd name="T40" fmla="*/ 43 w 1562"/>
                <a:gd name="T41" fmla="*/ 1040 h 1562"/>
                <a:gd name="T42" fmla="*/ 8 w 1562"/>
                <a:gd name="T43" fmla="*/ 893 h 1562"/>
                <a:gd name="T44" fmla="*/ 0 w 1562"/>
                <a:gd name="T45" fmla="*/ 743 h 1562"/>
                <a:gd name="T46" fmla="*/ 22 w 1562"/>
                <a:gd name="T47" fmla="*/ 595 h 1562"/>
                <a:gd name="T48" fmla="*/ 71 w 1562"/>
                <a:gd name="T49" fmla="*/ 451 h 1562"/>
                <a:gd name="T50" fmla="*/ 150 w 1562"/>
                <a:gd name="T51" fmla="*/ 319 h 1562"/>
                <a:gd name="T52" fmla="*/ 228 w 1562"/>
                <a:gd name="T53" fmla="*/ 229 h 1562"/>
                <a:gd name="T54" fmla="*/ 319 w 1562"/>
                <a:gd name="T55" fmla="*/ 151 h 1562"/>
                <a:gd name="T56" fmla="*/ 451 w 1562"/>
                <a:gd name="T57" fmla="*/ 72 h 1562"/>
                <a:gd name="T58" fmla="*/ 595 w 1562"/>
                <a:gd name="T59" fmla="*/ 22 h 1562"/>
                <a:gd name="T60" fmla="*/ 743 w 1562"/>
                <a:gd name="T61" fmla="*/ 0 h 1562"/>
                <a:gd name="T62" fmla="*/ 893 w 1562"/>
                <a:gd name="T63" fmla="*/ 8 h 1562"/>
                <a:gd name="T64" fmla="*/ 1039 w 1562"/>
                <a:gd name="T65" fmla="*/ 43 h 1562"/>
                <a:gd name="T66" fmla="*/ 1177 w 1562"/>
                <a:gd name="T67" fmla="*/ 108 h 1562"/>
                <a:gd name="T68" fmla="*/ 1304 w 1562"/>
                <a:gd name="T69" fmla="*/ 201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2">
                  <a:moveTo>
                    <a:pt x="1332" y="229"/>
                  </a:moveTo>
                  <a:lnTo>
                    <a:pt x="1362" y="260"/>
                  </a:lnTo>
                  <a:lnTo>
                    <a:pt x="1415" y="326"/>
                  </a:lnTo>
                  <a:lnTo>
                    <a:pt x="1461" y="396"/>
                  </a:lnTo>
                  <a:lnTo>
                    <a:pt x="1497" y="470"/>
                  </a:lnTo>
                  <a:lnTo>
                    <a:pt x="1525" y="546"/>
                  </a:lnTo>
                  <a:lnTo>
                    <a:pt x="1546" y="625"/>
                  </a:lnTo>
                  <a:lnTo>
                    <a:pt x="1558" y="704"/>
                  </a:lnTo>
                  <a:lnTo>
                    <a:pt x="1562" y="785"/>
                  </a:lnTo>
                  <a:lnTo>
                    <a:pt x="1560" y="825"/>
                  </a:lnTo>
                  <a:lnTo>
                    <a:pt x="1558" y="860"/>
                  </a:lnTo>
                  <a:lnTo>
                    <a:pt x="1547" y="928"/>
                  </a:lnTo>
                  <a:lnTo>
                    <a:pt x="1532" y="997"/>
                  </a:lnTo>
                  <a:lnTo>
                    <a:pt x="1509" y="1063"/>
                  </a:lnTo>
                  <a:lnTo>
                    <a:pt x="1480" y="1128"/>
                  </a:lnTo>
                  <a:lnTo>
                    <a:pt x="1446" y="1190"/>
                  </a:lnTo>
                  <a:lnTo>
                    <a:pt x="1405" y="1250"/>
                  </a:lnTo>
                  <a:lnTo>
                    <a:pt x="1358" y="1307"/>
                  </a:lnTo>
                  <a:lnTo>
                    <a:pt x="1332" y="1333"/>
                  </a:lnTo>
                  <a:lnTo>
                    <a:pt x="1306" y="1359"/>
                  </a:lnTo>
                  <a:lnTo>
                    <a:pt x="1249" y="1405"/>
                  </a:lnTo>
                  <a:lnTo>
                    <a:pt x="1190" y="1447"/>
                  </a:lnTo>
                  <a:lnTo>
                    <a:pt x="1127" y="1481"/>
                  </a:lnTo>
                  <a:lnTo>
                    <a:pt x="1063" y="1509"/>
                  </a:lnTo>
                  <a:lnTo>
                    <a:pt x="997" y="1532"/>
                  </a:lnTo>
                  <a:lnTo>
                    <a:pt x="928" y="1548"/>
                  </a:lnTo>
                  <a:lnTo>
                    <a:pt x="859" y="1558"/>
                  </a:lnTo>
                  <a:lnTo>
                    <a:pt x="825" y="1561"/>
                  </a:lnTo>
                  <a:lnTo>
                    <a:pt x="784" y="1562"/>
                  </a:lnTo>
                  <a:lnTo>
                    <a:pt x="704" y="1558"/>
                  </a:lnTo>
                  <a:lnTo>
                    <a:pt x="625" y="1547"/>
                  </a:lnTo>
                  <a:lnTo>
                    <a:pt x="546" y="1526"/>
                  </a:lnTo>
                  <a:lnTo>
                    <a:pt x="469" y="1497"/>
                  </a:lnTo>
                  <a:lnTo>
                    <a:pt x="396" y="1461"/>
                  </a:lnTo>
                  <a:lnTo>
                    <a:pt x="325" y="1416"/>
                  </a:lnTo>
                  <a:lnTo>
                    <a:pt x="259" y="1363"/>
                  </a:lnTo>
                  <a:lnTo>
                    <a:pt x="228" y="1333"/>
                  </a:lnTo>
                  <a:lnTo>
                    <a:pt x="201" y="1304"/>
                  </a:lnTo>
                  <a:lnTo>
                    <a:pt x="150" y="1243"/>
                  </a:lnTo>
                  <a:lnTo>
                    <a:pt x="107" y="1177"/>
                  </a:lnTo>
                  <a:lnTo>
                    <a:pt x="71" y="1110"/>
                  </a:lnTo>
                  <a:lnTo>
                    <a:pt x="43" y="1040"/>
                  </a:lnTo>
                  <a:lnTo>
                    <a:pt x="22" y="967"/>
                  </a:lnTo>
                  <a:lnTo>
                    <a:pt x="8" y="893"/>
                  </a:lnTo>
                  <a:lnTo>
                    <a:pt x="0" y="818"/>
                  </a:lnTo>
                  <a:lnTo>
                    <a:pt x="0" y="743"/>
                  </a:lnTo>
                  <a:lnTo>
                    <a:pt x="8" y="669"/>
                  </a:lnTo>
                  <a:lnTo>
                    <a:pt x="22" y="595"/>
                  </a:lnTo>
                  <a:lnTo>
                    <a:pt x="43" y="523"/>
                  </a:lnTo>
                  <a:lnTo>
                    <a:pt x="71" y="451"/>
                  </a:lnTo>
                  <a:lnTo>
                    <a:pt x="107" y="384"/>
                  </a:lnTo>
                  <a:lnTo>
                    <a:pt x="150" y="319"/>
                  </a:lnTo>
                  <a:lnTo>
                    <a:pt x="201" y="258"/>
                  </a:lnTo>
                  <a:lnTo>
                    <a:pt x="228" y="229"/>
                  </a:lnTo>
                  <a:lnTo>
                    <a:pt x="258" y="201"/>
                  </a:lnTo>
                  <a:lnTo>
                    <a:pt x="319" y="151"/>
                  </a:lnTo>
                  <a:lnTo>
                    <a:pt x="384" y="108"/>
                  </a:lnTo>
                  <a:lnTo>
                    <a:pt x="451" y="72"/>
                  </a:lnTo>
                  <a:lnTo>
                    <a:pt x="522" y="43"/>
                  </a:lnTo>
                  <a:lnTo>
                    <a:pt x="595" y="22"/>
                  </a:lnTo>
                  <a:lnTo>
                    <a:pt x="669" y="8"/>
                  </a:lnTo>
                  <a:lnTo>
                    <a:pt x="743" y="0"/>
                  </a:lnTo>
                  <a:lnTo>
                    <a:pt x="818" y="0"/>
                  </a:lnTo>
                  <a:lnTo>
                    <a:pt x="893" y="8"/>
                  </a:lnTo>
                  <a:lnTo>
                    <a:pt x="967" y="22"/>
                  </a:lnTo>
                  <a:lnTo>
                    <a:pt x="1039" y="43"/>
                  </a:lnTo>
                  <a:lnTo>
                    <a:pt x="1109" y="72"/>
                  </a:lnTo>
                  <a:lnTo>
                    <a:pt x="1177" y="108"/>
                  </a:lnTo>
                  <a:lnTo>
                    <a:pt x="1243" y="151"/>
                  </a:lnTo>
                  <a:lnTo>
                    <a:pt x="1304" y="201"/>
                  </a:lnTo>
                  <a:lnTo>
                    <a:pt x="1332" y="229"/>
                  </a:lnTo>
                  <a:close/>
                </a:path>
              </a:pathLst>
            </a:custGeom>
            <a:solidFill>
              <a:srgbClr val="0BB9EB">
                <a:lumMod val="60000"/>
                <a:lumOff val="40000"/>
              </a:srgbClr>
            </a:solidFill>
            <a:ln>
              <a:solidFill>
                <a:srgbClr val="0BB9EB">
                  <a:lumMod val="60000"/>
                  <a:lumOff val="40000"/>
                </a:srgbClr>
              </a:solidFill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0" name="Freeform 583">
              <a:extLst>
                <a:ext uri="{FF2B5EF4-FFF2-40B4-BE49-F238E27FC236}">
                  <a16:creationId xmlns:a16="http://schemas.microsoft.com/office/drawing/2014/main" xmlns="" id="{01526870-4065-4C1D-B5F8-EF0FCDBC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663" y="1536106"/>
              <a:ext cx="454025" cy="455613"/>
            </a:xfrm>
            <a:custGeom>
              <a:avLst/>
              <a:gdLst>
                <a:gd name="T0" fmla="*/ 735 w 1147"/>
                <a:gd name="T1" fmla="*/ 0 h 1147"/>
                <a:gd name="T2" fmla="*/ 1147 w 1147"/>
                <a:gd name="T3" fmla="*/ 411 h 1147"/>
                <a:gd name="T4" fmla="*/ 1145 w 1147"/>
                <a:gd name="T5" fmla="*/ 446 h 1147"/>
                <a:gd name="T6" fmla="*/ 1134 w 1147"/>
                <a:gd name="T7" fmla="*/ 514 h 1147"/>
                <a:gd name="T8" fmla="*/ 1119 w 1147"/>
                <a:gd name="T9" fmla="*/ 583 h 1147"/>
                <a:gd name="T10" fmla="*/ 1096 w 1147"/>
                <a:gd name="T11" fmla="*/ 649 h 1147"/>
                <a:gd name="T12" fmla="*/ 1067 w 1147"/>
                <a:gd name="T13" fmla="*/ 714 h 1147"/>
                <a:gd name="T14" fmla="*/ 1033 w 1147"/>
                <a:gd name="T15" fmla="*/ 776 h 1147"/>
                <a:gd name="T16" fmla="*/ 992 w 1147"/>
                <a:gd name="T17" fmla="*/ 836 h 1147"/>
                <a:gd name="T18" fmla="*/ 945 w 1147"/>
                <a:gd name="T19" fmla="*/ 893 h 1147"/>
                <a:gd name="T20" fmla="*/ 919 w 1147"/>
                <a:gd name="T21" fmla="*/ 919 h 1147"/>
                <a:gd name="T22" fmla="*/ 893 w 1147"/>
                <a:gd name="T23" fmla="*/ 945 h 1147"/>
                <a:gd name="T24" fmla="*/ 836 w 1147"/>
                <a:gd name="T25" fmla="*/ 991 h 1147"/>
                <a:gd name="T26" fmla="*/ 777 w 1147"/>
                <a:gd name="T27" fmla="*/ 1033 h 1147"/>
                <a:gd name="T28" fmla="*/ 714 w 1147"/>
                <a:gd name="T29" fmla="*/ 1067 h 1147"/>
                <a:gd name="T30" fmla="*/ 650 w 1147"/>
                <a:gd name="T31" fmla="*/ 1095 h 1147"/>
                <a:gd name="T32" fmla="*/ 584 w 1147"/>
                <a:gd name="T33" fmla="*/ 1118 h 1147"/>
                <a:gd name="T34" fmla="*/ 515 w 1147"/>
                <a:gd name="T35" fmla="*/ 1134 h 1147"/>
                <a:gd name="T36" fmla="*/ 446 w 1147"/>
                <a:gd name="T37" fmla="*/ 1144 h 1147"/>
                <a:gd name="T38" fmla="*/ 412 w 1147"/>
                <a:gd name="T39" fmla="*/ 1147 h 1147"/>
                <a:gd name="T40" fmla="*/ 0 w 1147"/>
                <a:gd name="T41" fmla="*/ 735 h 1147"/>
                <a:gd name="T42" fmla="*/ 735 w 1147"/>
                <a:gd name="T4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7">
                  <a:moveTo>
                    <a:pt x="735" y="0"/>
                  </a:moveTo>
                  <a:lnTo>
                    <a:pt x="1147" y="411"/>
                  </a:lnTo>
                  <a:lnTo>
                    <a:pt x="1145" y="446"/>
                  </a:lnTo>
                  <a:lnTo>
                    <a:pt x="1134" y="514"/>
                  </a:lnTo>
                  <a:lnTo>
                    <a:pt x="1119" y="583"/>
                  </a:lnTo>
                  <a:lnTo>
                    <a:pt x="1096" y="649"/>
                  </a:lnTo>
                  <a:lnTo>
                    <a:pt x="1067" y="714"/>
                  </a:lnTo>
                  <a:lnTo>
                    <a:pt x="1033" y="776"/>
                  </a:lnTo>
                  <a:lnTo>
                    <a:pt x="992" y="836"/>
                  </a:lnTo>
                  <a:lnTo>
                    <a:pt x="945" y="893"/>
                  </a:lnTo>
                  <a:lnTo>
                    <a:pt x="919" y="919"/>
                  </a:lnTo>
                  <a:lnTo>
                    <a:pt x="893" y="945"/>
                  </a:lnTo>
                  <a:lnTo>
                    <a:pt x="836" y="991"/>
                  </a:lnTo>
                  <a:lnTo>
                    <a:pt x="777" y="1033"/>
                  </a:lnTo>
                  <a:lnTo>
                    <a:pt x="714" y="1067"/>
                  </a:lnTo>
                  <a:lnTo>
                    <a:pt x="650" y="1095"/>
                  </a:lnTo>
                  <a:lnTo>
                    <a:pt x="584" y="1118"/>
                  </a:lnTo>
                  <a:lnTo>
                    <a:pt x="515" y="1134"/>
                  </a:lnTo>
                  <a:lnTo>
                    <a:pt x="446" y="1144"/>
                  </a:lnTo>
                  <a:lnTo>
                    <a:pt x="412" y="1147"/>
                  </a:lnTo>
                  <a:lnTo>
                    <a:pt x="0" y="73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" name="Freeform 584">
              <a:extLst>
                <a:ext uri="{FF2B5EF4-FFF2-40B4-BE49-F238E27FC236}">
                  <a16:creationId xmlns:a16="http://schemas.microsoft.com/office/drawing/2014/main" xmlns="" id="{F97D945E-6AD5-4CCD-9370-A462AAF80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813" y="1475781"/>
              <a:ext cx="411163" cy="411163"/>
            </a:xfrm>
            <a:custGeom>
              <a:avLst/>
              <a:gdLst>
                <a:gd name="T0" fmla="*/ 151 w 1037"/>
                <a:gd name="T1" fmla="*/ 153 h 1038"/>
                <a:gd name="T2" fmla="*/ 115 w 1037"/>
                <a:gd name="T3" fmla="*/ 192 h 1038"/>
                <a:gd name="T4" fmla="*/ 57 w 1037"/>
                <a:gd name="T5" fmla="*/ 277 h 1038"/>
                <a:gd name="T6" fmla="*/ 19 w 1037"/>
                <a:gd name="T7" fmla="*/ 372 h 1038"/>
                <a:gd name="T8" fmla="*/ 0 w 1037"/>
                <a:gd name="T9" fmla="*/ 470 h 1038"/>
                <a:gd name="T10" fmla="*/ 0 w 1037"/>
                <a:gd name="T11" fmla="*/ 570 h 1038"/>
                <a:gd name="T12" fmla="*/ 19 w 1037"/>
                <a:gd name="T13" fmla="*/ 667 h 1038"/>
                <a:gd name="T14" fmla="*/ 57 w 1037"/>
                <a:gd name="T15" fmla="*/ 762 h 1038"/>
                <a:gd name="T16" fmla="*/ 115 w 1037"/>
                <a:gd name="T17" fmla="*/ 849 h 1038"/>
                <a:gd name="T18" fmla="*/ 151 w 1037"/>
                <a:gd name="T19" fmla="*/ 888 h 1038"/>
                <a:gd name="T20" fmla="*/ 151 w 1037"/>
                <a:gd name="T21" fmla="*/ 888 h 1038"/>
                <a:gd name="T22" fmla="*/ 190 w 1037"/>
                <a:gd name="T23" fmla="*/ 924 h 1038"/>
                <a:gd name="T24" fmla="*/ 277 w 1037"/>
                <a:gd name="T25" fmla="*/ 981 h 1038"/>
                <a:gd name="T26" fmla="*/ 370 w 1037"/>
                <a:gd name="T27" fmla="*/ 1019 h 1038"/>
                <a:gd name="T28" fmla="*/ 469 w 1037"/>
                <a:gd name="T29" fmla="*/ 1038 h 1038"/>
                <a:gd name="T30" fmla="*/ 569 w 1037"/>
                <a:gd name="T31" fmla="*/ 1038 h 1038"/>
                <a:gd name="T32" fmla="*/ 667 w 1037"/>
                <a:gd name="T33" fmla="*/ 1019 h 1038"/>
                <a:gd name="T34" fmla="*/ 761 w 1037"/>
                <a:gd name="T35" fmla="*/ 981 h 1038"/>
                <a:gd name="T36" fmla="*/ 847 w 1037"/>
                <a:gd name="T37" fmla="*/ 924 h 1038"/>
                <a:gd name="T38" fmla="*/ 886 w 1037"/>
                <a:gd name="T39" fmla="*/ 888 h 1038"/>
                <a:gd name="T40" fmla="*/ 886 w 1037"/>
                <a:gd name="T41" fmla="*/ 888 h 1038"/>
                <a:gd name="T42" fmla="*/ 923 w 1037"/>
                <a:gd name="T43" fmla="*/ 849 h 1038"/>
                <a:gd name="T44" fmla="*/ 980 w 1037"/>
                <a:gd name="T45" fmla="*/ 762 h 1038"/>
                <a:gd name="T46" fmla="*/ 1017 w 1037"/>
                <a:gd name="T47" fmla="*/ 667 h 1038"/>
                <a:gd name="T48" fmla="*/ 1037 w 1037"/>
                <a:gd name="T49" fmla="*/ 570 h 1038"/>
                <a:gd name="T50" fmla="*/ 1037 w 1037"/>
                <a:gd name="T51" fmla="*/ 470 h 1038"/>
                <a:gd name="T52" fmla="*/ 1017 w 1037"/>
                <a:gd name="T53" fmla="*/ 372 h 1038"/>
                <a:gd name="T54" fmla="*/ 980 w 1037"/>
                <a:gd name="T55" fmla="*/ 277 h 1038"/>
                <a:gd name="T56" fmla="*/ 923 w 1037"/>
                <a:gd name="T57" fmla="*/ 192 h 1038"/>
                <a:gd name="T58" fmla="*/ 886 w 1037"/>
                <a:gd name="T59" fmla="*/ 153 h 1038"/>
                <a:gd name="T60" fmla="*/ 886 w 1037"/>
                <a:gd name="T61" fmla="*/ 153 h 1038"/>
                <a:gd name="T62" fmla="*/ 847 w 1037"/>
                <a:gd name="T63" fmla="*/ 115 h 1038"/>
                <a:gd name="T64" fmla="*/ 761 w 1037"/>
                <a:gd name="T65" fmla="*/ 58 h 1038"/>
                <a:gd name="T66" fmla="*/ 667 w 1037"/>
                <a:gd name="T67" fmla="*/ 21 h 1038"/>
                <a:gd name="T68" fmla="*/ 569 w 1037"/>
                <a:gd name="T69" fmla="*/ 1 h 1038"/>
                <a:gd name="T70" fmla="*/ 518 w 1037"/>
                <a:gd name="T71" fmla="*/ 0 h 1038"/>
                <a:gd name="T72" fmla="*/ 518 w 1037"/>
                <a:gd name="T73" fmla="*/ 0 h 1038"/>
                <a:gd name="T74" fmla="*/ 469 w 1037"/>
                <a:gd name="T75" fmla="*/ 1 h 1038"/>
                <a:gd name="T76" fmla="*/ 370 w 1037"/>
                <a:gd name="T77" fmla="*/ 21 h 1038"/>
                <a:gd name="T78" fmla="*/ 277 w 1037"/>
                <a:gd name="T79" fmla="*/ 58 h 1038"/>
                <a:gd name="T80" fmla="*/ 190 w 1037"/>
                <a:gd name="T81" fmla="*/ 115 h 1038"/>
                <a:gd name="T82" fmla="*/ 151 w 1037"/>
                <a:gd name="T83" fmla="*/ 15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7" h="1038">
                  <a:moveTo>
                    <a:pt x="151" y="153"/>
                  </a:moveTo>
                  <a:lnTo>
                    <a:pt x="115" y="192"/>
                  </a:lnTo>
                  <a:lnTo>
                    <a:pt x="57" y="277"/>
                  </a:lnTo>
                  <a:lnTo>
                    <a:pt x="19" y="372"/>
                  </a:lnTo>
                  <a:lnTo>
                    <a:pt x="0" y="470"/>
                  </a:lnTo>
                  <a:lnTo>
                    <a:pt x="0" y="570"/>
                  </a:lnTo>
                  <a:lnTo>
                    <a:pt x="19" y="667"/>
                  </a:lnTo>
                  <a:lnTo>
                    <a:pt x="57" y="762"/>
                  </a:lnTo>
                  <a:lnTo>
                    <a:pt x="115" y="849"/>
                  </a:lnTo>
                  <a:lnTo>
                    <a:pt x="151" y="888"/>
                  </a:lnTo>
                  <a:lnTo>
                    <a:pt x="151" y="888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19"/>
                  </a:lnTo>
                  <a:lnTo>
                    <a:pt x="469" y="1038"/>
                  </a:lnTo>
                  <a:lnTo>
                    <a:pt x="569" y="1038"/>
                  </a:lnTo>
                  <a:lnTo>
                    <a:pt x="667" y="1019"/>
                  </a:lnTo>
                  <a:lnTo>
                    <a:pt x="761" y="981"/>
                  </a:lnTo>
                  <a:lnTo>
                    <a:pt x="847" y="924"/>
                  </a:lnTo>
                  <a:lnTo>
                    <a:pt x="886" y="888"/>
                  </a:lnTo>
                  <a:lnTo>
                    <a:pt x="886" y="888"/>
                  </a:lnTo>
                  <a:lnTo>
                    <a:pt x="923" y="849"/>
                  </a:lnTo>
                  <a:lnTo>
                    <a:pt x="980" y="762"/>
                  </a:lnTo>
                  <a:lnTo>
                    <a:pt x="1017" y="667"/>
                  </a:lnTo>
                  <a:lnTo>
                    <a:pt x="1037" y="570"/>
                  </a:lnTo>
                  <a:lnTo>
                    <a:pt x="1037" y="470"/>
                  </a:lnTo>
                  <a:lnTo>
                    <a:pt x="1017" y="372"/>
                  </a:lnTo>
                  <a:lnTo>
                    <a:pt x="980" y="277"/>
                  </a:lnTo>
                  <a:lnTo>
                    <a:pt x="923" y="192"/>
                  </a:lnTo>
                  <a:lnTo>
                    <a:pt x="886" y="153"/>
                  </a:lnTo>
                  <a:lnTo>
                    <a:pt x="886" y="153"/>
                  </a:lnTo>
                  <a:lnTo>
                    <a:pt x="847" y="115"/>
                  </a:lnTo>
                  <a:lnTo>
                    <a:pt x="761" y="58"/>
                  </a:lnTo>
                  <a:lnTo>
                    <a:pt x="667" y="21"/>
                  </a:lnTo>
                  <a:lnTo>
                    <a:pt x="569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1"/>
                  </a:lnTo>
                  <a:lnTo>
                    <a:pt x="370" y="21"/>
                  </a:lnTo>
                  <a:lnTo>
                    <a:pt x="277" y="58"/>
                  </a:lnTo>
                  <a:lnTo>
                    <a:pt x="190" y="115"/>
                  </a:lnTo>
                  <a:lnTo>
                    <a:pt x="151" y="15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2BE95B7-4D51-4F4C-A33E-CBAEEA70263C}"/>
                </a:ext>
              </a:extLst>
            </p:cNvPr>
            <p:cNvSpPr txBox="1"/>
            <p:nvPr/>
          </p:nvSpPr>
          <p:spPr>
            <a:xfrm>
              <a:off x="4339688" y="1484144"/>
              <a:ext cx="346595" cy="394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8708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F9BC0CE-5037-42CD-9FE7-AD61E031E56C}"/>
              </a:ext>
            </a:extLst>
          </p:cNvPr>
          <p:cNvGrpSpPr/>
          <p:nvPr/>
        </p:nvGrpSpPr>
        <p:grpSpPr>
          <a:xfrm>
            <a:off x="5536585" y="2801890"/>
            <a:ext cx="2648478" cy="835879"/>
            <a:chOff x="4228233" y="2239368"/>
            <a:chExt cx="2079779" cy="61912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192D931-A886-413D-9A85-7B1F2F138E0C}"/>
                </a:ext>
              </a:extLst>
            </p:cNvPr>
            <p:cNvGrpSpPr/>
            <p:nvPr/>
          </p:nvGrpSpPr>
          <p:grpSpPr>
            <a:xfrm flipH="1">
              <a:off x="4845924" y="2439393"/>
              <a:ext cx="1462088" cy="217488"/>
              <a:chOff x="3118713" y="2439393"/>
              <a:chExt cx="1462088" cy="217488"/>
            </a:xfrm>
          </p:grpSpPr>
          <p:sp>
            <p:nvSpPr>
              <p:cNvPr id="37" name="Freeform 587">
                <a:extLst>
                  <a:ext uri="{FF2B5EF4-FFF2-40B4-BE49-F238E27FC236}">
                    <a16:creationId xmlns:a16="http://schemas.microsoft.com/office/drawing/2014/main" xmlns="" id="{46BFDB2D-7424-4836-B152-DE7575E78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713" y="2439393"/>
                <a:ext cx="1462088" cy="217488"/>
              </a:xfrm>
              <a:custGeom>
                <a:avLst/>
                <a:gdLst>
                  <a:gd name="T0" fmla="*/ 3684 w 3684"/>
                  <a:gd name="T1" fmla="*/ 221 h 548"/>
                  <a:gd name="T2" fmla="*/ 687 w 3684"/>
                  <a:gd name="T3" fmla="*/ 221 h 548"/>
                  <a:gd name="T4" fmla="*/ 658 w 3684"/>
                  <a:gd name="T5" fmla="*/ 219 h 548"/>
                  <a:gd name="T6" fmla="*/ 605 w 3684"/>
                  <a:gd name="T7" fmla="*/ 206 h 548"/>
                  <a:gd name="T8" fmla="*/ 557 w 3684"/>
                  <a:gd name="T9" fmla="*/ 180 h 548"/>
                  <a:gd name="T10" fmla="*/ 517 w 3684"/>
                  <a:gd name="T11" fmla="*/ 144 h 548"/>
                  <a:gd name="T12" fmla="*/ 500 w 3684"/>
                  <a:gd name="T13" fmla="*/ 122 h 548"/>
                  <a:gd name="T14" fmla="*/ 481 w 3684"/>
                  <a:gd name="T15" fmla="*/ 94 h 548"/>
                  <a:gd name="T16" fmla="*/ 430 w 3684"/>
                  <a:gd name="T17" fmla="*/ 49 h 548"/>
                  <a:gd name="T18" fmla="*/ 369 w 3684"/>
                  <a:gd name="T19" fmla="*/ 17 h 548"/>
                  <a:gd name="T20" fmla="*/ 302 w 3684"/>
                  <a:gd name="T21" fmla="*/ 1 h 548"/>
                  <a:gd name="T22" fmla="*/ 266 w 3684"/>
                  <a:gd name="T23" fmla="*/ 0 h 548"/>
                  <a:gd name="T24" fmla="*/ 239 w 3684"/>
                  <a:gd name="T25" fmla="*/ 1 h 548"/>
                  <a:gd name="T26" fmla="*/ 188 w 3684"/>
                  <a:gd name="T27" fmla="*/ 13 h 548"/>
                  <a:gd name="T28" fmla="*/ 141 w 3684"/>
                  <a:gd name="T29" fmla="*/ 34 h 548"/>
                  <a:gd name="T30" fmla="*/ 100 w 3684"/>
                  <a:gd name="T31" fmla="*/ 62 h 548"/>
                  <a:gd name="T32" fmla="*/ 64 w 3684"/>
                  <a:gd name="T33" fmla="*/ 99 h 548"/>
                  <a:gd name="T34" fmla="*/ 35 w 3684"/>
                  <a:gd name="T35" fmla="*/ 140 h 548"/>
                  <a:gd name="T36" fmla="*/ 14 w 3684"/>
                  <a:gd name="T37" fmla="*/ 186 h 548"/>
                  <a:gd name="T38" fmla="*/ 1 w 3684"/>
                  <a:gd name="T39" fmla="*/ 236 h 548"/>
                  <a:gd name="T40" fmla="*/ 0 w 3684"/>
                  <a:gd name="T41" fmla="*/ 262 h 548"/>
                  <a:gd name="T42" fmla="*/ 0 w 3684"/>
                  <a:gd name="T43" fmla="*/ 292 h 548"/>
                  <a:gd name="T44" fmla="*/ 9 w 3684"/>
                  <a:gd name="T45" fmla="*/ 348 h 548"/>
                  <a:gd name="T46" fmla="*/ 29 w 3684"/>
                  <a:gd name="T47" fmla="*/ 398 h 548"/>
                  <a:gd name="T48" fmla="*/ 58 w 3684"/>
                  <a:gd name="T49" fmla="*/ 443 h 548"/>
                  <a:gd name="T50" fmla="*/ 95 w 3684"/>
                  <a:gd name="T51" fmla="*/ 482 h 548"/>
                  <a:gd name="T52" fmla="*/ 140 w 3684"/>
                  <a:gd name="T53" fmla="*/ 513 h 548"/>
                  <a:gd name="T54" fmla="*/ 189 w 3684"/>
                  <a:gd name="T55" fmla="*/ 536 h 548"/>
                  <a:gd name="T56" fmla="*/ 245 w 3684"/>
                  <a:gd name="T57" fmla="*/ 547 h 548"/>
                  <a:gd name="T58" fmla="*/ 274 w 3684"/>
                  <a:gd name="T59" fmla="*/ 548 h 548"/>
                  <a:gd name="T60" fmla="*/ 307 w 3684"/>
                  <a:gd name="T61" fmla="*/ 546 h 548"/>
                  <a:gd name="T62" fmla="*/ 372 w 3684"/>
                  <a:gd name="T63" fmla="*/ 530 h 548"/>
                  <a:gd name="T64" fmla="*/ 430 w 3684"/>
                  <a:gd name="T65" fmla="*/ 499 h 548"/>
                  <a:gd name="T66" fmla="*/ 478 w 3684"/>
                  <a:gd name="T67" fmla="*/ 456 h 548"/>
                  <a:gd name="T68" fmla="*/ 498 w 3684"/>
                  <a:gd name="T69" fmla="*/ 431 h 548"/>
                  <a:gd name="T70" fmla="*/ 515 w 3684"/>
                  <a:gd name="T71" fmla="*/ 408 h 548"/>
                  <a:gd name="T72" fmla="*/ 556 w 3684"/>
                  <a:gd name="T73" fmla="*/ 371 h 548"/>
                  <a:gd name="T74" fmla="*/ 605 w 3684"/>
                  <a:gd name="T75" fmla="*/ 344 h 548"/>
                  <a:gd name="T76" fmla="*/ 658 w 3684"/>
                  <a:gd name="T77" fmla="*/ 329 h 548"/>
                  <a:gd name="T78" fmla="*/ 687 w 3684"/>
                  <a:gd name="T79" fmla="*/ 328 h 548"/>
                  <a:gd name="T80" fmla="*/ 3684 w 3684"/>
                  <a:gd name="T81" fmla="*/ 328 h 548"/>
                  <a:gd name="T82" fmla="*/ 3684 w 3684"/>
                  <a:gd name="T83" fmla="*/ 22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84" h="548">
                    <a:moveTo>
                      <a:pt x="3684" y="221"/>
                    </a:moveTo>
                    <a:lnTo>
                      <a:pt x="687" y="221"/>
                    </a:lnTo>
                    <a:lnTo>
                      <a:pt x="658" y="219"/>
                    </a:lnTo>
                    <a:lnTo>
                      <a:pt x="605" y="206"/>
                    </a:lnTo>
                    <a:lnTo>
                      <a:pt x="557" y="180"/>
                    </a:lnTo>
                    <a:lnTo>
                      <a:pt x="517" y="144"/>
                    </a:lnTo>
                    <a:lnTo>
                      <a:pt x="500" y="122"/>
                    </a:lnTo>
                    <a:lnTo>
                      <a:pt x="481" y="94"/>
                    </a:lnTo>
                    <a:lnTo>
                      <a:pt x="430" y="49"/>
                    </a:lnTo>
                    <a:lnTo>
                      <a:pt x="369" y="17"/>
                    </a:lnTo>
                    <a:lnTo>
                      <a:pt x="302" y="1"/>
                    </a:lnTo>
                    <a:lnTo>
                      <a:pt x="266" y="0"/>
                    </a:lnTo>
                    <a:lnTo>
                      <a:pt x="239" y="1"/>
                    </a:lnTo>
                    <a:lnTo>
                      <a:pt x="188" y="13"/>
                    </a:lnTo>
                    <a:lnTo>
                      <a:pt x="141" y="34"/>
                    </a:lnTo>
                    <a:lnTo>
                      <a:pt x="100" y="62"/>
                    </a:lnTo>
                    <a:lnTo>
                      <a:pt x="64" y="99"/>
                    </a:lnTo>
                    <a:lnTo>
                      <a:pt x="35" y="140"/>
                    </a:lnTo>
                    <a:lnTo>
                      <a:pt x="14" y="186"/>
                    </a:lnTo>
                    <a:lnTo>
                      <a:pt x="1" y="236"/>
                    </a:lnTo>
                    <a:lnTo>
                      <a:pt x="0" y="262"/>
                    </a:lnTo>
                    <a:lnTo>
                      <a:pt x="0" y="292"/>
                    </a:lnTo>
                    <a:lnTo>
                      <a:pt x="9" y="348"/>
                    </a:lnTo>
                    <a:lnTo>
                      <a:pt x="29" y="398"/>
                    </a:lnTo>
                    <a:lnTo>
                      <a:pt x="58" y="443"/>
                    </a:lnTo>
                    <a:lnTo>
                      <a:pt x="95" y="482"/>
                    </a:lnTo>
                    <a:lnTo>
                      <a:pt x="140" y="513"/>
                    </a:lnTo>
                    <a:lnTo>
                      <a:pt x="189" y="536"/>
                    </a:lnTo>
                    <a:lnTo>
                      <a:pt x="245" y="547"/>
                    </a:lnTo>
                    <a:lnTo>
                      <a:pt x="274" y="548"/>
                    </a:lnTo>
                    <a:lnTo>
                      <a:pt x="307" y="546"/>
                    </a:lnTo>
                    <a:lnTo>
                      <a:pt x="372" y="530"/>
                    </a:lnTo>
                    <a:lnTo>
                      <a:pt x="430" y="499"/>
                    </a:lnTo>
                    <a:lnTo>
                      <a:pt x="478" y="456"/>
                    </a:lnTo>
                    <a:lnTo>
                      <a:pt x="498" y="431"/>
                    </a:lnTo>
                    <a:lnTo>
                      <a:pt x="515" y="408"/>
                    </a:lnTo>
                    <a:lnTo>
                      <a:pt x="556" y="371"/>
                    </a:lnTo>
                    <a:lnTo>
                      <a:pt x="605" y="344"/>
                    </a:lnTo>
                    <a:lnTo>
                      <a:pt x="658" y="329"/>
                    </a:lnTo>
                    <a:lnTo>
                      <a:pt x="687" y="328"/>
                    </a:lnTo>
                    <a:lnTo>
                      <a:pt x="3684" y="328"/>
                    </a:lnTo>
                    <a:lnTo>
                      <a:pt x="3684" y="221"/>
                    </a:lnTo>
                    <a:close/>
                  </a:path>
                </a:pathLst>
              </a:custGeom>
              <a:solidFill>
                <a:srgbClr val="0BB9EB">
                  <a:lumMod val="75000"/>
                </a:srgbClr>
              </a:solidFill>
              <a:ln>
                <a:solidFill>
                  <a:srgbClr val="0BB9EB">
                    <a:lumMod val="75000"/>
                  </a:srgbClr>
                </a:solidFill>
              </a:ln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70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8" name="Freeform 588">
                <a:extLst>
                  <a:ext uri="{FF2B5EF4-FFF2-40B4-BE49-F238E27FC236}">
                    <a16:creationId xmlns:a16="http://schemas.microsoft.com/office/drawing/2014/main" xmlns="" id="{A455AEE5-A15A-4FDC-B777-4B79BB364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738" y="2509243"/>
                <a:ext cx="79375" cy="79375"/>
              </a:xfrm>
              <a:custGeom>
                <a:avLst/>
                <a:gdLst>
                  <a:gd name="T0" fmla="*/ 200 w 200"/>
                  <a:gd name="T1" fmla="*/ 67 h 199"/>
                  <a:gd name="T2" fmla="*/ 132 w 200"/>
                  <a:gd name="T3" fmla="*/ 67 h 199"/>
                  <a:gd name="T4" fmla="*/ 132 w 200"/>
                  <a:gd name="T5" fmla="*/ 0 h 199"/>
                  <a:gd name="T6" fmla="*/ 68 w 200"/>
                  <a:gd name="T7" fmla="*/ 0 h 199"/>
                  <a:gd name="T8" fmla="*/ 68 w 200"/>
                  <a:gd name="T9" fmla="*/ 67 h 199"/>
                  <a:gd name="T10" fmla="*/ 0 w 200"/>
                  <a:gd name="T11" fmla="*/ 67 h 199"/>
                  <a:gd name="T12" fmla="*/ 0 w 200"/>
                  <a:gd name="T13" fmla="*/ 132 h 199"/>
                  <a:gd name="T14" fmla="*/ 68 w 200"/>
                  <a:gd name="T15" fmla="*/ 132 h 199"/>
                  <a:gd name="T16" fmla="*/ 68 w 200"/>
                  <a:gd name="T17" fmla="*/ 199 h 199"/>
                  <a:gd name="T18" fmla="*/ 132 w 200"/>
                  <a:gd name="T19" fmla="*/ 199 h 199"/>
                  <a:gd name="T20" fmla="*/ 132 w 200"/>
                  <a:gd name="T21" fmla="*/ 132 h 199"/>
                  <a:gd name="T22" fmla="*/ 200 w 200"/>
                  <a:gd name="T23" fmla="*/ 132 h 199"/>
                  <a:gd name="T24" fmla="*/ 200 w 200"/>
                  <a:gd name="T25" fmla="*/ 6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199">
                    <a:moveTo>
                      <a:pt x="200" y="67"/>
                    </a:moveTo>
                    <a:lnTo>
                      <a:pt x="132" y="67"/>
                    </a:lnTo>
                    <a:lnTo>
                      <a:pt x="132" y="0"/>
                    </a:lnTo>
                    <a:lnTo>
                      <a:pt x="68" y="0"/>
                    </a:lnTo>
                    <a:lnTo>
                      <a:pt x="68" y="67"/>
                    </a:lnTo>
                    <a:lnTo>
                      <a:pt x="0" y="67"/>
                    </a:lnTo>
                    <a:lnTo>
                      <a:pt x="0" y="132"/>
                    </a:lnTo>
                    <a:lnTo>
                      <a:pt x="68" y="132"/>
                    </a:lnTo>
                    <a:lnTo>
                      <a:pt x="68" y="199"/>
                    </a:lnTo>
                    <a:lnTo>
                      <a:pt x="132" y="199"/>
                    </a:lnTo>
                    <a:lnTo>
                      <a:pt x="132" y="132"/>
                    </a:lnTo>
                    <a:lnTo>
                      <a:pt x="200" y="132"/>
                    </a:lnTo>
                    <a:lnTo>
                      <a:pt x="200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70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8" name="Freeform 589">
              <a:extLst>
                <a:ext uri="{FF2B5EF4-FFF2-40B4-BE49-F238E27FC236}">
                  <a16:creationId xmlns:a16="http://schemas.microsoft.com/office/drawing/2014/main" xmlns="" id="{51D4AAAB-B36E-445C-82A3-F94CD3765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233" y="2239368"/>
              <a:ext cx="620713" cy="619125"/>
            </a:xfrm>
            <a:custGeom>
              <a:avLst/>
              <a:gdLst>
                <a:gd name="T0" fmla="*/ 1362 w 1562"/>
                <a:gd name="T1" fmla="*/ 260 h 1562"/>
                <a:gd name="T2" fmla="*/ 1460 w 1562"/>
                <a:gd name="T3" fmla="*/ 397 h 1562"/>
                <a:gd name="T4" fmla="*/ 1525 w 1562"/>
                <a:gd name="T5" fmla="*/ 546 h 1562"/>
                <a:gd name="T6" fmla="*/ 1558 w 1562"/>
                <a:gd name="T7" fmla="*/ 704 h 1562"/>
                <a:gd name="T8" fmla="*/ 1560 w 1562"/>
                <a:gd name="T9" fmla="*/ 825 h 1562"/>
                <a:gd name="T10" fmla="*/ 1547 w 1562"/>
                <a:gd name="T11" fmla="*/ 928 h 1562"/>
                <a:gd name="T12" fmla="*/ 1508 w 1562"/>
                <a:gd name="T13" fmla="*/ 1063 h 1562"/>
                <a:gd name="T14" fmla="*/ 1446 w 1562"/>
                <a:gd name="T15" fmla="*/ 1190 h 1562"/>
                <a:gd name="T16" fmla="*/ 1358 w 1562"/>
                <a:gd name="T17" fmla="*/ 1307 h 1562"/>
                <a:gd name="T18" fmla="*/ 1306 w 1562"/>
                <a:gd name="T19" fmla="*/ 1359 h 1562"/>
                <a:gd name="T20" fmla="*/ 1190 w 1562"/>
                <a:gd name="T21" fmla="*/ 1447 h 1562"/>
                <a:gd name="T22" fmla="*/ 1063 w 1562"/>
                <a:gd name="T23" fmla="*/ 1510 h 1562"/>
                <a:gd name="T24" fmla="*/ 928 w 1562"/>
                <a:gd name="T25" fmla="*/ 1548 h 1562"/>
                <a:gd name="T26" fmla="*/ 825 w 1562"/>
                <a:gd name="T27" fmla="*/ 1561 h 1562"/>
                <a:gd name="T28" fmla="*/ 704 w 1562"/>
                <a:gd name="T29" fmla="*/ 1558 h 1562"/>
                <a:gd name="T30" fmla="*/ 545 w 1562"/>
                <a:gd name="T31" fmla="*/ 1526 h 1562"/>
                <a:gd name="T32" fmla="*/ 396 w 1562"/>
                <a:gd name="T33" fmla="*/ 1461 h 1562"/>
                <a:gd name="T34" fmla="*/ 259 w 1562"/>
                <a:gd name="T35" fmla="*/ 1364 h 1562"/>
                <a:gd name="T36" fmla="*/ 201 w 1562"/>
                <a:gd name="T37" fmla="*/ 1304 h 1562"/>
                <a:gd name="T38" fmla="*/ 107 w 1562"/>
                <a:gd name="T39" fmla="*/ 1179 h 1562"/>
                <a:gd name="T40" fmla="*/ 43 w 1562"/>
                <a:gd name="T41" fmla="*/ 1040 h 1562"/>
                <a:gd name="T42" fmla="*/ 8 w 1562"/>
                <a:gd name="T43" fmla="*/ 893 h 1562"/>
                <a:gd name="T44" fmla="*/ 0 w 1562"/>
                <a:gd name="T45" fmla="*/ 743 h 1562"/>
                <a:gd name="T46" fmla="*/ 22 w 1562"/>
                <a:gd name="T47" fmla="*/ 595 h 1562"/>
                <a:gd name="T48" fmla="*/ 71 w 1562"/>
                <a:gd name="T49" fmla="*/ 453 h 1562"/>
                <a:gd name="T50" fmla="*/ 150 w 1562"/>
                <a:gd name="T51" fmla="*/ 319 h 1562"/>
                <a:gd name="T52" fmla="*/ 228 w 1562"/>
                <a:gd name="T53" fmla="*/ 229 h 1562"/>
                <a:gd name="T54" fmla="*/ 319 w 1562"/>
                <a:gd name="T55" fmla="*/ 151 h 1562"/>
                <a:gd name="T56" fmla="*/ 451 w 1562"/>
                <a:gd name="T57" fmla="*/ 72 h 1562"/>
                <a:gd name="T58" fmla="*/ 595 w 1562"/>
                <a:gd name="T59" fmla="*/ 22 h 1562"/>
                <a:gd name="T60" fmla="*/ 742 w 1562"/>
                <a:gd name="T61" fmla="*/ 0 h 1562"/>
                <a:gd name="T62" fmla="*/ 893 w 1562"/>
                <a:gd name="T63" fmla="*/ 8 h 1562"/>
                <a:gd name="T64" fmla="*/ 1039 w 1562"/>
                <a:gd name="T65" fmla="*/ 43 h 1562"/>
                <a:gd name="T66" fmla="*/ 1177 w 1562"/>
                <a:gd name="T67" fmla="*/ 108 h 1562"/>
                <a:gd name="T68" fmla="*/ 1304 w 1562"/>
                <a:gd name="T69" fmla="*/ 201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2">
                  <a:moveTo>
                    <a:pt x="1332" y="229"/>
                  </a:moveTo>
                  <a:lnTo>
                    <a:pt x="1362" y="260"/>
                  </a:lnTo>
                  <a:lnTo>
                    <a:pt x="1415" y="326"/>
                  </a:lnTo>
                  <a:lnTo>
                    <a:pt x="1460" y="397"/>
                  </a:lnTo>
                  <a:lnTo>
                    <a:pt x="1497" y="470"/>
                  </a:lnTo>
                  <a:lnTo>
                    <a:pt x="1525" y="546"/>
                  </a:lnTo>
                  <a:lnTo>
                    <a:pt x="1546" y="625"/>
                  </a:lnTo>
                  <a:lnTo>
                    <a:pt x="1558" y="704"/>
                  </a:lnTo>
                  <a:lnTo>
                    <a:pt x="1562" y="785"/>
                  </a:lnTo>
                  <a:lnTo>
                    <a:pt x="1560" y="825"/>
                  </a:lnTo>
                  <a:lnTo>
                    <a:pt x="1558" y="860"/>
                  </a:lnTo>
                  <a:lnTo>
                    <a:pt x="1547" y="928"/>
                  </a:lnTo>
                  <a:lnTo>
                    <a:pt x="1532" y="997"/>
                  </a:lnTo>
                  <a:lnTo>
                    <a:pt x="1508" y="1063"/>
                  </a:lnTo>
                  <a:lnTo>
                    <a:pt x="1480" y="1128"/>
                  </a:lnTo>
                  <a:lnTo>
                    <a:pt x="1446" y="1190"/>
                  </a:lnTo>
                  <a:lnTo>
                    <a:pt x="1405" y="1250"/>
                  </a:lnTo>
                  <a:lnTo>
                    <a:pt x="1358" y="1307"/>
                  </a:lnTo>
                  <a:lnTo>
                    <a:pt x="1332" y="1333"/>
                  </a:lnTo>
                  <a:lnTo>
                    <a:pt x="1306" y="1359"/>
                  </a:lnTo>
                  <a:lnTo>
                    <a:pt x="1249" y="1407"/>
                  </a:lnTo>
                  <a:lnTo>
                    <a:pt x="1190" y="1447"/>
                  </a:lnTo>
                  <a:lnTo>
                    <a:pt x="1127" y="1482"/>
                  </a:lnTo>
                  <a:lnTo>
                    <a:pt x="1063" y="1510"/>
                  </a:lnTo>
                  <a:lnTo>
                    <a:pt x="996" y="1532"/>
                  </a:lnTo>
                  <a:lnTo>
                    <a:pt x="928" y="1548"/>
                  </a:lnTo>
                  <a:lnTo>
                    <a:pt x="859" y="1558"/>
                  </a:lnTo>
                  <a:lnTo>
                    <a:pt x="825" y="1561"/>
                  </a:lnTo>
                  <a:lnTo>
                    <a:pt x="784" y="1562"/>
                  </a:lnTo>
                  <a:lnTo>
                    <a:pt x="704" y="1558"/>
                  </a:lnTo>
                  <a:lnTo>
                    <a:pt x="624" y="1547"/>
                  </a:lnTo>
                  <a:lnTo>
                    <a:pt x="545" y="1526"/>
                  </a:lnTo>
                  <a:lnTo>
                    <a:pt x="469" y="1499"/>
                  </a:lnTo>
                  <a:lnTo>
                    <a:pt x="396" y="1461"/>
                  </a:lnTo>
                  <a:lnTo>
                    <a:pt x="325" y="1417"/>
                  </a:lnTo>
                  <a:lnTo>
                    <a:pt x="259" y="1364"/>
                  </a:lnTo>
                  <a:lnTo>
                    <a:pt x="228" y="1333"/>
                  </a:lnTo>
                  <a:lnTo>
                    <a:pt x="201" y="1304"/>
                  </a:lnTo>
                  <a:lnTo>
                    <a:pt x="150" y="1243"/>
                  </a:lnTo>
                  <a:lnTo>
                    <a:pt x="107" y="1179"/>
                  </a:lnTo>
                  <a:lnTo>
                    <a:pt x="71" y="1110"/>
                  </a:lnTo>
                  <a:lnTo>
                    <a:pt x="43" y="1040"/>
                  </a:lnTo>
                  <a:lnTo>
                    <a:pt x="22" y="967"/>
                  </a:lnTo>
                  <a:lnTo>
                    <a:pt x="8" y="893"/>
                  </a:lnTo>
                  <a:lnTo>
                    <a:pt x="0" y="818"/>
                  </a:lnTo>
                  <a:lnTo>
                    <a:pt x="0" y="743"/>
                  </a:lnTo>
                  <a:lnTo>
                    <a:pt x="8" y="669"/>
                  </a:lnTo>
                  <a:lnTo>
                    <a:pt x="22" y="595"/>
                  </a:lnTo>
                  <a:lnTo>
                    <a:pt x="43" y="523"/>
                  </a:lnTo>
                  <a:lnTo>
                    <a:pt x="71" y="453"/>
                  </a:lnTo>
                  <a:lnTo>
                    <a:pt x="107" y="384"/>
                  </a:lnTo>
                  <a:lnTo>
                    <a:pt x="150" y="319"/>
                  </a:lnTo>
                  <a:lnTo>
                    <a:pt x="201" y="258"/>
                  </a:lnTo>
                  <a:lnTo>
                    <a:pt x="228" y="229"/>
                  </a:lnTo>
                  <a:lnTo>
                    <a:pt x="258" y="201"/>
                  </a:lnTo>
                  <a:lnTo>
                    <a:pt x="319" y="151"/>
                  </a:lnTo>
                  <a:lnTo>
                    <a:pt x="383" y="108"/>
                  </a:lnTo>
                  <a:lnTo>
                    <a:pt x="451" y="72"/>
                  </a:lnTo>
                  <a:lnTo>
                    <a:pt x="522" y="43"/>
                  </a:lnTo>
                  <a:lnTo>
                    <a:pt x="595" y="22"/>
                  </a:lnTo>
                  <a:lnTo>
                    <a:pt x="669" y="8"/>
                  </a:lnTo>
                  <a:lnTo>
                    <a:pt x="742" y="0"/>
                  </a:lnTo>
                  <a:lnTo>
                    <a:pt x="818" y="0"/>
                  </a:lnTo>
                  <a:lnTo>
                    <a:pt x="893" y="8"/>
                  </a:lnTo>
                  <a:lnTo>
                    <a:pt x="967" y="22"/>
                  </a:lnTo>
                  <a:lnTo>
                    <a:pt x="1039" y="43"/>
                  </a:lnTo>
                  <a:lnTo>
                    <a:pt x="1109" y="72"/>
                  </a:lnTo>
                  <a:lnTo>
                    <a:pt x="1177" y="108"/>
                  </a:lnTo>
                  <a:lnTo>
                    <a:pt x="1243" y="151"/>
                  </a:lnTo>
                  <a:lnTo>
                    <a:pt x="1304" y="201"/>
                  </a:lnTo>
                  <a:lnTo>
                    <a:pt x="1332" y="229"/>
                  </a:lnTo>
                  <a:close/>
                </a:path>
              </a:pathLst>
            </a:custGeom>
            <a:solidFill>
              <a:srgbClr val="0BB9EB">
                <a:lumMod val="75000"/>
              </a:srgbClr>
            </a:solidFill>
            <a:ln>
              <a:solidFill>
                <a:srgbClr val="0BB9EB">
                  <a:lumMod val="75000"/>
                </a:srgbClr>
              </a:solidFill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4" name="Freeform 590">
              <a:extLst>
                <a:ext uri="{FF2B5EF4-FFF2-40B4-BE49-F238E27FC236}">
                  <a16:creationId xmlns:a16="http://schemas.microsoft.com/office/drawing/2014/main" xmlns="" id="{08419A48-5301-44C3-B747-B3449E09E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333" y="2402881"/>
              <a:ext cx="455613" cy="455613"/>
            </a:xfrm>
            <a:custGeom>
              <a:avLst/>
              <a:gdLst>
                <a:gd name="T0" fmla="*/ 735 w 1147"/>
                <a:gd name="T1" fmla="*/ 0 h 1147"/>
                <a:gd name="T2" fmla="*/ 1147 w 1147"/>
                <a:gd name="T3" fmla="*/ 411 h 1147"/>
                <a:gd name="T4" fmla="*/ 1145 w 1147"/>
                <a:gd name="T5" fmla="*/ 446 h 1147"/>
                <a:gd name="T6" fmla="*/ 1134 w 1147"/>
                <a:gd name="T7" fmla="*/ 514 h 1147"/>
                <a:gd name="T8" fmla="*/ 1119 w 1147"/>
                <a:gd name="T9" fmla="*/ 583 h 1147"/>
                <a:gd name="T10" fmla="*/ 1095 w 1147"/>
                <a:gd name="T11" fmla="*/ 649 h 1147"/>
                <a:gd name="T12" fmla="*/ 1067 w 1147"/>
                <a:gd name="T13" fmla="*/ 714 h 1147"/>
                <a:gd name="T14" fmla="*/ 1033 w 1147"/>
                <a:gd name="T15" fmla="*/ 776 h 1147"/>
                <a:gd name="T16" fmla="*/ 992 w 1147"/>
                <a:gd name="T17" fmla="*/ 836 h 1147"/>
                <a:gd name="T18" fmla="*/ 945 w 1147"/>
                <a:gd name="T19" fmla="*/ 893 h 1147"/>
                <a:gd name="T20" fmla="*/ 919 w 1147"/>
                <a:gd name="T21" fmla="*/ 919 h 1147"/>
                <a:gd name="T22" fmla="*/ 893 w 1147"/>
                <a:gd name="T23" fmla="*/ 945 h 1147"/>
                <a:gd name="T24" fmla="*/ 836 w 1147"/>
                <a:gd name="T25" fmla="*/ 993 h 1147"/>
                <a:gd name="T26" fmla="*/ 777 w 1147"/>
                <a:gd name="T27" fmla="*/ 1033 h 1147"/>
                <a:gd name="T28" fmla="*/ 714 w 1147"/>
                <a:gd name="T29" fmla="*/ 1068 h 1147"/>
                <a:gd name="T30" fmla="*/ 650 w 1147"/>
                <a:gd name="T31" fmla="*/ 1096 h 1147"/>
                <a:gd name="T32" fmla="*/ 583 w 1147"/>
                <a:gd name="T33" fmla="*/ 1118 h 1147"/>
                <a:gd name="T34" fmla="*/ 515 w 1147"/>
                <a:gd name="T35" fmla="*/ 1134 h 1147"/>
                <a:gd name="T36" fmla="*/ 446 w 1147"/>
                <a:gd name="T37" fmla="*/ 1144 h 1147"/>
                <a:gd name="T38" fmla="*/ 412 w 1147"/>
                <a:gd name="T39" fmla="*/ 1147 h 1147"/>
                <a:gd name="T40" fmla="*/ 0 w 1147"/>
                <a:gd name="T41" fmla="*/ 735 h 1147"/>
                <a:gd name="T42" fmla="*/ 735 w 1147"/>
                <a:gd name="T4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7">
                  <a:moveTo>
                    <a:pt x="735" y="0"/>
                  </a:moveTo>
                  <a:lnTo>
                    <a:pt x="1147" y="411"/>
                  </a:lnTo>
                  <a:lnTo>
                    <a:pt x="1145" y="446"/>
                  </a:lnTo>
                  <a:lnTo>
                    <a:pt x="1134" y="514"/>
                  </a:lnTo>
                  <a:lnTo>
                    <a:pt x="1119" y="583"/>
                  </a:lnTo>
                  <a:lnTo>
                    <a:pt x="1095" y="649"/>
                  </a:lnTo>
                  <a:lnTo>
                    <a:pt x="1067" y="714"/>
                  </a:lnTo>
                  <a:lnTo>
                    <a:pt x="1033" y="776"/>
                  </a:lnTo>
                  <a:lnTo>
                    <a:pt x="992" y="836"/>
                  </a:lnTo>
                  <a:lnTo>
                    <a:pt x="945" y="893"/>
                  </a:lnTo>
                  <a:lnTo>
                    <a:pt x="919" y="919"/>
                  </a:lnTo>
                  <a:lnTo>
                    <a:pt x="893" y="945"/>
                  </a:lnTo>
                  <a:lnTo>
                    <a:pt x="836" y="993"/>
                  </a:lnTo>
                  <a:lnTo>
                    <a:pt x="777" y="1033"/>
                  </a:lnTo>
                  <a:lnTo>
                    <a:pt x="714" y="1068"/>
                  </a:lnTo>
                  <a:lnTo>
                    <a:pt x="650" y="1096"/>
                  </a:lnTo>
                  <a:lnTo>
                    <a:pt x="583" y="1118"/>
                  </a:lnTo>
                  <a:lnTo>
                    <a:pt x="515" y="1134"/>
                  </a:lnTo>
                  <a:lnTo>
                    <a:pt x="446" y="1144"/>
                  </a:lnTo>
                  <a:lnTo>
                    <a:pt x="412" y="1147"/>
                  </a:lnTo>
                  <a:lnTo>
                    <a:pt x="0" y="73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5" name="Freeform 591">
              <a:extLst>
                <a:ext uri="{FF2B5EF4-FFF2-40B4-BE49-F238E27FC236}">
                  <a16:creationId xmlns:a16="http://schemas.microsoft.com/office/drawing/2014/main" xmlns="" id="{3D9E09CD-BBCF-4315-AF91-39F026097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008" y="2342556"/>
              <a:ext cx="411163" cy="411163"/>
            </a:xfrm>
            <a:custGeom>
              <a:avLst/>
              <a:gdLst>
                <a:gd name="T0" fmla="*/ 151 w 1036"/>
                <a:gd name="T1" fmla="*/ 153 h 1038"/>
                <a:gd name="T2" fmla="*/ 115 w 1036"/>
                <a:gd name="T3" fmla="*/ 192 h 1038"/>
                <a:gd name="T4" fmla="*/ 57 w 1036"/>
                <a:gd name="T5" fmla="*/ 279 h 1038"/>
                <a:gd name="T6" fmla="*/ 19 w 1036"/>
                <a:gd name="T7" fmla="*/ 372 h 1038"/>
                <a:gd name="T8" fmla="*/ 0 w 1036"/>
                <a:gd name="T9" fmla="*/ 470 h 1038"/>
                <a:gd name="T10" fmla="*/ 0 w 1036"/>
                <a:gd name="T11" fmla="*/ 570 h 1038"/>
                <a:gd name="T12" fmla="*/ 19 w 1036"/>
                <a:gd name="T13" fmla="*/ 669 h 1038"/>
                <a:gd name="T14" fmla="*/ 57 w 1036"/>
                <a:gd name="T15" fmla="*/ 762 h 1038"/>
                <a:gd name="T16" fmla="*/ 115 w 1036"/>
                <a:gd name="T17" fmla="*/ 849 h 1038"/>
                <a:gd name="T18" fmla="*/ 151 w 1036"/>
                <a:gd name="T19" fmla="*/ 888 h 1038"/>
                <a:gd name="T20" fmla="*/ 151 w 1036"/>
                <a:gd name="T21" fmla="*/ 888 h 1038"/>
                <a:gd name="T22" fmla="*/ 190 w 1036"/>
                <a:gd name="T23" fmla="*/ 924 h 1038"/>
                <a:gd name="T24" fmla="*/ 277 w 1036"/>
                <a:gd name="T25" fmla="*/ 981 h 1038"/>
                <a:gd name="T26" fmla="*/ 370 w 1036"/>
                <a:gd name="T27" fmla="*/ 1020 h 1038"/>
                <a:gd name="T28" fmla="*/ 469 w 1036"/>
                <a:gd name="T29" fmla="*/ 1038 h 1038"/>
                <a:gd name="T30" fmla="*/ 569 w 1036"/>
                <a:gd name="T31" fmla="*/ 1038 h 1038"/>
                <a:gd name="T32" fmla="*/ 667 w 1036"/>
                <a:gd name="T33" fmla="*/ 1020 h 1038"/>
                <a:gd name="T34" fmla="*/ 760 w 1036"/>
                <a:gd name="T35" fmla="*/ 981 h 1038"/>
                <a:gd name="T36" fmla="*/ 847 w 1036"/>
                <a:gd name="T37" fmla="*/ 924 h 1038"/>
                <a:gd name="T38" fmla="*/ 886 w 1036"/>
                <a:gd name="T39" fmla="*/ 888 h 1038"/>
                <a:gd name="T40" fmla="*/ 886 w 1036"/>
                <a:gd name="T41" fmla="*/ 888 h 1038"/>
                <a:gd name="T42" fmla="*/ 922 w 1036"/>
                <a:gd name="T43" fmla="*/ 849 h 1038"/>
                <a:gd name="T44" fmla="*/ 979 w 1036"/>
                <a:gd name="T45" fmla="*/ 762 h 1038"/>
                <a:gd name="T46" fmla="*/ 1017 w 1036"/>
                <a:gd name="T47" fmla="*/ 669 h 1038"/>
                <a:gd name="T48" fmla="*/ 1036 w 1036"/>
                <a:gd name="T49" fmla="*/ 570 h 1038"/>
                <a:gd name="T50" fmla="*/ 1036 w 1036"/>
                <a:gd name="T51" fmla="*/ 470 h 1038"/>
                <a:gd name="T52" fmla="*/ 1017 w 1036"/>
                <a:gd name="T53" fmla="*/ 372 h 1038"/>
                <a:gd name="T54" fmla="*/ 979 w 1036"/>
                <a:gd name="T55" fmla="*/ 279 h 1038"/>
                <a:gd name="T56" fmla="*/ 922 w 1036"/>
                <a:gd name="T57" fmla="*/ 192 h 1038"/>
                <a:gd name="T58" fmla="*/ 886 w 1036"/>
                <a:gd name="T59" fmla="*/ 153 h 1038"/>
                <a:gd name="T60" fmla="*/ 886 w 1036"/>
                <a:gd name="T61" fmla="*/ 153 h 1038"/>
                <a:gd name="T62" fmla="*/ 847 w 1036"/>
                <a:gd name="T63" fmla="*/ 117 h 1038"/>
                <a:gd name="T64" fmla="*/ 760 w 1036"/>
                <a:gd name="T65" fmla="*/ 60 h 1038"/>
                <a:gd name="T66" fmla="*/ 667 w 1036"/>
                <a:gd name="T67" fmla="*/ 21 h 1038"/>
                <a:gd name="T68" fmla="*/ 569 w 1036"/>
                <a:gd name="T69" fmla="*/ 3 h 1038"/>
                <a:gd name="T70" fmla="*/ 518 w 1036"/>
                <a:gd name="T71" fmla="*/ 0 h 1038"/>
                <a:gd name="T72" fmla="*/ 518 w 1036"/>
                <a:gd name="T73" fmla="*/ 0 h 1038"/>
                <a:gd name="T74" fmla="*/ 469 w 1036"/>
                <a:gd name="T75" fmla="*/ 3 h 1038"/>
                <a:gd name="T76" fmla="*/ 370 w 1036"/>
                <a:gd name="T77" fmla="*/ 21 h 1038"/>
                <a:gd name="T78" fmla="*/ 277 w 1036"/>
                <a:gd name="T79" fmla="*/ 60 h 1038"/>
                <a:gd name="T80" fmla="*/ 190 w 1036"/>
                <a:gd name="T81" fmla="*/ 117 h 1038"/>
                <a:gd name="T82" fmla="*/ 151 w 1036"/>
                <a:gd name="T83" fmla="*/ 15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6" h="1038">
                  <a:moveTo>
                    <a:pt x="151" y="153"/>
                  </a:moveTo>
                  <a:lnTo>
                    <a:pt x="115" y="192"/>
                  </a:lnTo>
                  <a:lnTo>
                    <a:pt x="57" y="279"/>
                  </a:lnTo>
                  <a:lnTo>
                    <a:pt x="19" y="372"/>
                  </a:lnTo>
                  <a:lnTo>
                    <a:pt x="0" y="470"/>
                  </a:lnTo>
                  <a:lnTo>
                    <a:pt x="0" y="570"/>
                  </a:lnTo>
                  <a:lnTo>
                    <a:pt x="19" y="669"/>
                  </a:lnTo>
                  <a:lnTo>
                    <a:pt x="57" y="762"/>
                  </a:lnTo>
                  <a:lnTo>
                    <a:pt x="115" y="849"/>
                  </a:lnTo>
                  <a:lnTo>
                    <a:pt x="151" y="888"/>
                  </a:lnTo>
                  <a:lnTo>
                    <a:pt x="151" y="888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20"/>
                  </a:lnTo>
                  <a:lnTo>
                    <a:pt x="469" y="1038"/>
                  </a:lnTo>
                  <a:lnTo>
                    <a:pt x="569" y="1038"/>
                  </a:lnTo>
                  <a:lnTo>
                    <a:pt x="667" y="1020"/>
                  </a:lnTo>
                  <a:lnTo>
                    <a:pt x="760" y="981"/>
                  </a:lnTo>
                  <a:lnTo>
                    <a:pt x="847" y="924"/>
                  </a:lnTo>
                  <a:lnTo>
                    <a:pt x="886" y="888"/>
                  </a:lnTo>
                  <a:lnTo>
                    <a:pt x="886" y="888"/>
                  </a:lnTo>
                  <a:lnTo>
                    <a:pt x="922" y="849"/>
                  </a:lnTo>
                  <a:lnTo>
                    <a:pt x="979" y="762"/>
                  </a:lnTo>
                  <a:lnTo>
                    <a:pt x="1017" y="669"/>
                  </a:lnTo>
                  <a:lnTo>
                    <a:pt x="1036" y="570"/>
                  </a:lnTo>
                  <a:lnTo>
                    <a:pt x="1036" y="470"/>
                  </a:lnTo>
                  <a:lnTo>
                    <a:pt x="1017" y="372"/>
                  </a:lnTo>
                  <a:lnTo>
                    <a:pt x="979" y="279"/>
                  </a:lnTo>
                  <a:lnTo>
                    <a:pt x="922" y="192"/>
                  </a:lnTo>
                  <a:lnTo>
                    <a:pt x="886" y="153"/>
                  </a:lnTo>
                  <a:lnTo>
                    <a:pt x="886" y="153"/>
                  </a:lnTo>
                  <a:lnTo>
                    <a:pt x="847" y="117"/>
                  </a:lnTo>
                  <a:lnTo>
                    <a:pt x="760" y="60"/>
                  </a:lnTo>
                  <a:lnTo>
                    <a:pt x="667" y="21"/>
                  </a:lnTo>
                  <a:lnTo>
                    <a:pt x="569" y="3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3"/>
                  </a:lnTo>
                  <a:lnTo>
                    <a:pt x="370" y="21"/>
                  </a:lnTo>
                  <a:lnTo>
                    <a:pt x="277" y="60"/>
                  </a:lnTo>
                  <a:lnTo>
                    <a:pt x="190" y="117"/>
                  </a:lnTo>
                  <a:lnTo>
                    <a:pt x="151" y="15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A0DE499-44C0-4D7D-BFC3-843D31F321C7}"/>
                </a:ext>
              </a:extLst>
            </p:cNvPr>
            <p:cNvSpPr txBox="1"/>
            <p:nvPr/>
          </p:nvSpPr>
          <p:spPr>
            <a:xfrm>
              <a:off x="4365293" y="2348696"/>
              <a:ext cx="346595" cy="394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8708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F682C80F-D92B-4B09-9A7A-AB23EFD21C03}"/>
              </a:ext>
            </a:extLst>
          </p:cNvPr>
          <p:cNvGrpSpPr/>
          <p:nvPr/>
        </p:nvGrpSpPr>
        <p:grpSpPr>
          <a:xfrm>
            <a:off x="5536107" y="4568253"/>
            <a:ext cx="2610084" cy="892256"/>
            <a:chOff x="2602796" y="2994579"/>
            <a:chExt cx="2088858" cy="619126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xmlns="" id="{A2E22352-7DC3-4B58-8C72-6348B8371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566" y="3196192"/>
              <a:ext cx="1462088" cy="217488"/>
            </a:xfrm>
            <a:custGeom>
              <a:avLst/>
              <a:gdLst>
                <a:gd name="T0" fmla="*/ 0 w 3683"/>
                <a:gd name="T1" fmla="*/ 328 h 548"/>
                <a:gd name="T2" fmla="*/ 2997 w 3683"/>
                <a:gd name="T3" fmla="*/ 328 h 548"/>
                <a:gd name="T4" fmla="*/ 3024 w 3683"/>
                <a:gd name="T5" fmla="*/ 329 h 548"/>
                <a:gd name="T6" fmla="*/ 3077 w 3683"/>
                <a:gd name="T7" fmla="*/ 342 h 548"/>
                <a:gd name="T8" fmla="*/ 3126 w 3683"/>
                <a:gd name="T9" fmla="*/ 368 h 548"/>
                <a:gd name="T10" fmla="*/ 3166 w 3683"/>
                <a:gd name="T11" fmla="*/ 404 h 548"/>
                <a:gd name="T12" fmla="*/ 3183 w 3683"/>
                <a:gd name="T13" fmla="*/ 426 h 548"/>
                <a:gd name="T14" fmla="*/ 3203 w 3683"/>
                <a:gd name="T15" fmla="*/ 453 h 548"/>
                <a:gd name="T16" fmla="*/ 3253 w 3683"/>
                <a:gd name="T17" fmla="*/ 499 h 548"/>
                <a:gd name="T18" fmla="*/ 3314 w 3683"/>
                <a:gd name="T19" fmla="*/ 531 h 548"/>
                <a:gd name="T20" fmla="*/ 3381 w 3683"/>
                <a:gd name="T21" fmla="*/ 547 h 548"/>
                <a:gd name="T22" fmla="*/ 3418 w 3683"/>
                <a:gd name="T23" fmla="*/ 548 h 548"/>
                <a:gd name="T24" fmla="*/ 3444 w 3683"/>
                <a:gd name="T25" fmla="*/ 545 h 548"/>
                <a:gd name="T26" fmla="*/ 3494 w 3683"/>
                <a:gd name="T27" fmla="*/ 534 h 548"/>
                <a:gd name="T28" fmla="*/ 3541 w 3683"/>
                <a:gd name="T29" fmla="*/ 514 h 548"/>
                <a:gd name="T30" fmla="*/ 3584 w 3683"/>
                <a:gd name="T31" fmla="*/ 486 h 548"/>
                <a:gd name="T32" fmla="*/ 3619 w 3683"/>
                <a:gd name="T33" fmla="*/ 449 h 548"/>
                <a:gd name="T34" fmla="*/ 3648 w 3683"/>
                <a:gd name="T35" fmla="*/ 408 h 548"/>
                <a:gd name="T36" fmla="*/ 3669 w 3683"/>
                <a:gd name="T37" fmla="*/ 361 h 548"/>
                <a:gd name="T38" fmla="*/ 3682 w 3683"/>
                <a:gd name="T39" fmla="*/ 312 h 548"/>
                <a:gd name="T40" fmla="*/ 3683 w 3683"/>
                <a:gd name="T41" fmla="*/ 285 h 548"/>
                <a:gd name="T42" fmla="*/ 3683 w 3683"/>
                <a:gd name="T43" fmla="*/ 256 h 548"/>
                <a:gd name="T44" fmla="*/ 3674 w 3683"/>
                <a:gd name="T45" fmla="*/ 200 h 548"/>
                <a:gd name="T46" fmla="*/ 3655 w 3683"/>
                <a:gd name="T47" fmla="*/ 150 h 548"/>
                <a:gd name="T48" fmla="*/ 3625 w 3683"/>
                <a:gd name="T49" fmla="*/ 103 h 548"/>
                <a:gd name="T50" fmla="*/ 3588 w 3683"/>
                <a:gd name="T51" fmla="*/ 64 h 548"/>
                <a:gd name="T52" fmla="*/ 3543 w 3683"/>
                <a:gd name="T53" fmla="*/ 35 h 548"/>
                <a:gd name="T54" fmla="*/ 3494 w 3683"/>
                <a:gd name="T55" fmla="*/ 13 h 548"/>
                <a:gd name="T56" fmla="*/ 3439 w 3683"/>
                <a:gd name="T57" fmla="*/ 1 h 548"/>
                <a:gd name="T58" fmla="*/ 3410 w 3683"/>
                <a:gd name="T59" fmla="*/ 0 h 548"/>
                <a:gd name="T60" fmla="*/ 3375 w 3683"/>
                <a:gd name="T61" fmla="*/ 1 h 548"/>
                <a:gd name="T62" fmla="*/ 3311 w 3683"/>
                <a:gd name="T63" fmla="*/ 18 h 548"/>
                <a:gd name="T64" fmla="*/ 3253 w 3683"/>
                <a:gd name="T65" fmla="*/ 49 h 548"/>
                <a:gd name="T66" fmla="*/ 3205 w 3683"/>
                <a:gd name="T67" fmla="*/ 92 h 548"/>
                <a:gd name="T68" fmla="*/ 3186 w 3683"/>
                <a:gd name="T69" fmla="*/ 116 h 548"/>
                <a:gd name="T70" fmla="*/ 3169 w 3683"/>
                <a:gd name="T71" fmla="*/ 140 h 548"/>
                <a:gd name="T72" fmla="*/ 3127 w 3683"/>
                <a:gd name="T73" fmla="*/ 177 h 548"/>
                <a:gd name="T74" fmla="*/ 3078 w 3683"/>
                <a:gd name="T75" fmla="*/ 204 h 548"/>
                <a:gd name="T76" fmla="*/ 3025 w 3683"/>
                <a:gd name="T77" fmla="*/ 219 h 548"/>
                <a:gd name="T78" fmla="*/ 2997 w 3683"/>
                <a:gd name="T79" fmla="*/ 220 h 548"/>
                <a:gd name="T80" fmla="*/ 0 w 3683"/>
                <a:gd name="T81" fmla="*/ 220 h 548"/>
                <a:gd name="T82" fmla="*/ 0 w 3683"/>
                <a:gd name="T83" fmla="*/ 32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3" h="548">
                  <a:moveTo>
                    <a:pt x="0" y="328"/>
                  </a:moveTo>
                  <a:lnTo>
                    <a:pt x="2997" y="328"/>
                  </a:lnTo>
                  <a:lnTo>
                    <a:pt x="3024" y="329"/>
                  </a:lnTo>
                  <a:lnTo>
                    <a:pt x="3077" y="342"/>
                  </a:lnTo>
                  <a:lnTo>
                    <a:pt x="3126" y="368"/>
                  </a:lnTo>
                  <a:lnTo>
                    <a:pt x="3166" y="404"/>
                  </a:lnTo>
                  <a:lnTo>
                    <a:pt x="3183" y="426"/>
                  </a:lnTo>
                  <a:lnTo>
                    <a:pt x="3203" y="453"/>
                  </a:lnTo>
                  <a:lnTo>
                    <a:pt x="3253" y="499"/>
                  </a:lnTo>
                  <a:lnTo>
                    <a:pt x="3314" y="531"/>
                  </a:lnTo>
                  <a:lnTo>
                    <a:pt x="3381" y="547"/>
                  </a:lnTo>
                  <a:lnTo>
                    <a:pt x="3418" y="548"/>
                  </a:lnTo>
                  <a:lnTo>
                    <a:pt x="3444" y="545"/>
                  </a:lnTo>
                  <a:lnTo>
                    <a:pt x="3494" y="534"/>
                  </a:lnTo>
                  <a:lnTo>
                    <a:pt x="3541" y="514"/>
                  </a:lnTo>
                  <a:lnTo>
                    <a:pt x="3584" y="486"/>
                  </a:lnTo>
                  <a:lnTo>
                    <a:pt x="3619" y="449"/>
                  </a:lnTo>
                  <a:lnTo>
                    <a:pt x="3648" y="408"/>
                  </a:lnTo>
                  <a:lnTo>
                    <a:pt x="3669" y="361"/>
                  </a:lnTo>
                  <a:lnTo>
                    <a:pt x="3682" y="312"/>
                  </a:lnTo>
                  <a:lnTo>
                    <a:pt x="3683" y="285"/>
                  </a:lnTo>
                  <a:lnTo>
                    <a:pt x="3683" y="256"/>
                  </a:lnTo>
                  <a:lnTo>
                    <a:pt x="3674" y="200"/>
                  </a:lnTo>
                  <a:lnTo>
                    <a:pt x="3655" y="150"/>
                  </a:lnTo>
                  <a:lnTo>
                    <a:pt x="3625" y="103"/>
                  </a:lnTo>
                  <a:lnTo>
                    <a:pt x="3588" y="64"/>
                  </a:lnTo>
                  <a:lnTo>
                    <a:pt x="3543" y="35"/>
                  </a:lnTo>
                  <a:lnTo>
                    <a:pt x="3494" y="13"/>
                  </a:lnTo>
                  <a:lnTo>
                    <a:pt x="3439" y="1"/>
                  </a:lnTo>
                  <a:lnTo>
                    <a:pt x="3410" y="0"/>
                  </a:lnTo>
                  <a:lnTo>
                    <a:pt x="3375" y="1"/>
                  </a:lnTo>
                  <a:lnTo>
                    <a:pt x="3311" y="18"/>
                  </a:lnTo>
                  <a:lnTo>
                    <a:pt x="3253" y="49"/>
                  </a:lnTo>
                  <a:lnTo>
                    <a:pt x="3205" y="92"/>
                  </a:lnTo>
                  <a:lnTo>
                    <a:pt x="3186" y="116"/>
                  </a:lnTo>
                  <a:lnTo>
                    <a:pt x="3169" y="140"/>
                  </a:lnTo>
                  <a:lnTo>
                    <a:pt x="3127" y="177"/>
                  </a:lnTo>
                  <a:lnTo>
                    <a:pt x="3078" y="204"/>
                  </a:lnTo>
                  <a:lnTo>
                    <a:pt x="3025" y="219"/>
                  </a:lnTo>
                  <a:lnTo>
                    <a:pt x="2997" y="220"/>
                  </a:lnTo>
                  <a:lnTo>
                    <a:pt x="0" y="22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BB9EB">
                <a:lumMod val="50000"/>
              </a:srgbClr>
            </a:solidFill>
            <a:ln w="9525">
              <a:solidFill>
                <a:srgbClr val="0BB9EB">
                  <a:lumMod val="50000"/>
                </a:srgbClr>
              </a:solidFill>
              <a:round/>
              <a:headEnd/>
              <a:tailEnd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6EE28450-826E-4F83-BA61-8D769EED1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603" y="3264454"/>
              <a:ext cx="79375" cy="79375"/>
            </a:xfrm>
            <a:custGeom>
              <a:avLst/>
              <a:gdLst>
                <a:gd name="T0" fmla="*/ 200 w 200"/>
                <a:gd name="T1" fmla="*/ 68 h 201"/>
                <a:gd name="T2" fmla="*/ 132 w 200"/>
                <a:gd name="T3" fmla="*/ 68 h 201"/>
                <a:gd name="T4" fmla="*/ 132 w 200"/>
                <a:gd name="T5" fmla="*/ 0 h 201"/>
                <a:gd name="T6" fmla="*/ 67 w 200"/>
                <a:gd name="T7" fmla="*/ 0 h 201"/>
                <a:gd name="T8" fmla="*/ 67 w 200"/>
                <a:gd name="T9" fmla="*/ 68 h 201"/>
                <a:gd name="T10" fmla="*/ 0 w 200"/>
                <a:gd name="T11" fmla="*/ 68 h 201"/>
                <a:gd name="T12" fmla="*/ 0 w 200"/>
                <a:gd name="T13" fmla="*/ 132 h 201"/>
                <a:gd name="T14" fmla="*/ 67 w 200"/>
                <a:gd name="T15" fmla="*/ 132 h 201"/>
                <a:gd name="T16" fmla="*/ 67 w 200"/>
                <a:gd name="T17" fmla="*/ 201 h 201"/>
                <a:gd name="T18" fmla="*/ 132 w 200"/>
                <a:gd name="T19" fmla="*/ 201 h 201"/>
                <a:gd name="T20" fmla="*/ 132 w 200"/>
                <a:gd name="T21" fmla="*/ 132 h 201"/>
                <a:gd name="T22" fmla="*/ 200 w 200"/>
                <a:gd name="T23" fmla="*/ 132 h 201"/>
                <a:gd name="T24" fmla="*/ 200 w 200"/>
                <a:gd name="T25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01">
                  <a:moveTo>
                    <a:pt x="200" y="68"/>
                  </a:moveTo>
                  <a:lnTo>
                    <a:pt x="132" y="68"/>
                  </a:lnTo>
                  <a:lnTo>
                    <a:pt x="132" y="0"/>
                  </a:lnTo>
                  <a:lnTo>
                    <a:pt x="67" y="0"/>
                  </a:lnTo>
                  <a:lnTo>
                    <a:pt x="67" y="68"/>
                  </a:lnTo>
                  <a:lnTo>
                    <a:pt x="0" y="68"/>
                  </a:lnTo>
                  <a:lnTo>
                    <a:pt x="0" y="132"/>
                  </a:lnTo>
                  <a:lnTo>
                    <a:pt x="67" y="132"/>
                  </a:lnTo>
                  <a:lnTo>
                    <a:pt x="67" y="201"/>
                  </a:lnTo>
                  <a:lnTo>
                    <a:pt x="132" y="201"/>
                  </a:lnTo>
                  <a:lnTo>
                    <a:pt x="132" y="132"/>
                  </a:lnTo>
                  <a:lnTo>
                    <a:pt x="200" y="132"/>
                  </a:lnTo>
                  <a:lnTo>
                    <a:pt x="20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525F8466-CE79-4811-9A63-94FA24FBF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96" y="2994579"/>
              <a:ext cx="620713" cy="619125"/>
            </a:xfrm>
            <a:custGeom>
              <a:avLst/>
              <a:gdLst>
                <a:gd name="T0" fmla="*/ 1362 w 1562"/>
                <a:gd name="T1" fmla="*/ 259 h 1562"/>
                <a:gd name="T2" fmla="*/ 1461 w 1562"/>
                <a:gd name="T3" fmla="*/ 396 h 1562"/>
                <a:gd name="T4" fmla="*/ 1525 w 1562"/>
                <a:gd name="T5" fmla="*/ 545 h 1562"/>
                <a:gd name="T6" fmla="*/ 1558 w 1562"/>
                <a:gd name="T7" fmla="*/ 704 h 1562"/>
                <a:gd name="T8" fmla="*/ 1560 w 1562"/>
                <a:gd name="T9" fmla="*/ 825 h 1562"/>
                <a:gd name="T10" fmla="*/ 1547 w 1562"/>
                <a:gd name="T11" fmla="*/ 928 h 1562"/>
                <a:gd name="T12" fmla="*/ 1509 w 1562"/>
                <a:gd name="T13" fmla="*/ 1063 h 1562"/>
                <a:gd name="T14" fmla="*/ 1446 w 1562"/>
                <a:gd name="T15" fmla="*/ 1190 h 1562"/>
                <a:gd name="T16" fmla="*/ 1358 w 1562"/>
                <a:gd name="T17" fmla="*/ 1306 h 1562"/>
                <a:gd name="T18" fmla="*/ 1306 w 1562"/>
                <a:gd name="T19" fmla="*/ 1359 h 1562"/>
                <a:gd name="T20" fmla="*/ 1190 w 1562"/>
                <a:gd name="T21" fmla="*/ 1446 h 1562"/>
                <a:gd name="T22" fmla="*/ 1063 w 1562"/>
                <a:gd name="T23" fmla="*/ 1510 h 1562"/>
                <a:gd name="T24" fmla="*/ 928 w 1562"/>
                <a:gd name="T25" fmla="*/ 1547 h 1562"/>
                <a:gd name="T26" fmla="*/ 825 w 1562"/>
                <a:gd name="T27" fmla="*/ 1560 h 1562"/>
                <a:gd name="T28" fmla="*/ 704 w 1562"/>
                <a:gd name="T29" fmla="*/ 1558 h 1562"/>
                <a:gd name="T30" fmla="*/ 546 w 1562"/>
                <a:gd name="T31" fmla="*/ 1527 h 1562"/>
                <a:gd name="T32" fmla="*/ 396 w 1562"/>
                <a:gd name="T33" fmla="*/ 1461 h 1562"/>
                <a:gd name="T34" fmla="*/ 259 w 1562"/>
                <a:gd name="T35" fmla="*/ 1363 h 1562"/>
                <a:gd name="T36" fmla="*/ 201 w 1562"/>
                <a:gd name="T37" fmla="*/ 1304 h 1562"/>
                <a:gd name="T38" fmla="*/ 107 w 1562"/>
                <a:gd name="T39" fmla="*/ 1178 h 1562"/>
                <a:gd name="T40" fmla="*/ 43 w 1562"/>
                <a:gd name="T41" fmla="*/ 1039 h 1562"/>
                <a:gd name="T42" fmla="*/ 8 w 1562"/>
                <a:gd name="T43" fmla="*/ 893 h 1562"/>
                <a:gd name="T44" fmla="*/ 0 w 1562"/>
                <a:gd name="T45" fmla="*/ 744 h 1562"/>
                <a:gd name="T46" fmla="*/ 22 w 1562"/>
                <a:gd name="T47" fmla="*/ 595 h 1562"/>
                <a:gd name="T48" fmla="*/ 71 w 1562"/>
                <a:gd name="T49" fmla="*/ 452 h 1562"/>
                <a:gd name="T50" fmla="*/ 150 w 1562"/>
                <a:gd name="T51" fmla="*/ 319 h 1562"/>
                <a:gd name="T52" fmla="*/ 228 w 1562"/>
                <a:gd name="T53" fmla="*/ 228 h 1562"/>
                <a:gd name="T54" fmla="*/ 319 w 1562"/>
                <a:gd name="T55" fmla="*/ 150 h 1562"/>
                <a:gd name="T56" fmla="*/ 451 w 1562"/>
                <a:gd name="T57" fmla="*/ 72 h 1562"/>
                <a:gd name="T58" fmla="*/ 595 w 1562"/>
                <a:gd name="T59" fmla="*/ 22 h 1562"/>
                <a:gd name="T60" fmla="*/ 743 w 1562"/>
                <a:gd name="T61" fmla="*/ 0 h 1562"/>
                <a:gd name="T62" fmla="*/ 893 w 1562"/>
                <a:gd name="T63" fmla="*/ 8 h 1562"/>
                <a:gd name="T64" fmla="*/ 1039 w 1562"/>
                <a:gd name="T65" fmla="*/ 44 h 1562"/>
                <a:gd name="T66" fmla="*/ 1177 w 1562"/>
                <a:gd name="T67" fmla="*/ 107 h 1562"/>
                <a:gd name="T68" fmla="*/ 1304 w 1562"/>
                <a:gd name="T69" fmla="*/ 201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2">
                  <a:moveTo>
                    <a:pt x="1332" y="228"/>
                  </a:moveTo>
                  <a:lnTo>
                    <a:pt x="1362" y="259"/>
                  </a:lnTo>
                  <a:lnTo>
                    <a:pt x="1415" y="326"/>
                  </a:lnTo>
                  <a:lnTo>
                    <a:pt x="1461" y="396"/>
                  </a:lnTo>
                  <a:lnTo>
                    <a:pt x="1497" y="470"/>
                  </a:lnTo>
                  <a:lnTo>
                    <a:pt x="1525" y="545"/>
                  </a:lnTo>
                  <a:lnTo>
                    <a:pt x="1546" y="625"/>
                  </a:lnTo>
                  <a:lnTo>
                    <a:pt x="1558" y="704"/>
                  </a:lnTo>
                  <a:lnTo>
                    <a:pt x="1562" y="785"/>
                  </a:lnTo>
                  <a:lnTo>
                    <a:pt x="1560" y="825"/>
                  </a:lnTo>
                  <a:lnTo>
                    <a:pt x="1558" y="859"/>
                  </a:lnTo>
                  <a:lnTo>
                    <a:pt x="1547" y="928"/>
                  </a:lnTo>
                  <a:lnTo>
                    <a:pt x="1532" y="997"/>
                  </a:lnTo>
                  <a:lnTo>
                    <a:pt x="1509" y="1063"/>
                  </a:lnTo>
                  <a:lnTo>
                    <a:pt x="1480" y="1127"/>
                  </a:lnTo>
                  <a:lnTo>
                    <a:pt x="1446" y="1190"/>
                  </a:lnTo>
                  <a:lnTo>
                    <a:pt x="1405" y="1249"/>
                  </a:lnTo>
                  <a:lnTo>
                    <a:pt x="1358" y="1306"/>
                  </a:lnTo>
                  <a:lnTo>
                    <a:pt x="1332" y="1334"/>
                  </a:lnTo>
                  <a:lnTo>
                    <a:pt x="1306" y="1359"/>
                  </a:lnTo>
                  <a:lnTo>
                    <a:pt x="1249" y="1406"/>
                  </a:lnTo>
                  <a:lnTo>
                    <a:pt x="1190" y="1446"/>
                  </a:lnTo>
                  <a:lnTo>
                    <a:pt x="1127" y="1481"/>
                  </a:lnTo>
                  <a:lnTo>
                    <a:pt x="1063" y="1510"/>
                  </a:lnTo>
                  <a:lnTo>
                    <a:pt x="997" y="1532"/>
                  </a:lnTo>
                  <a:lnTo>
                    <a:pt x="928" y="1547"/>
                  </a:lnTo>
                  <a:lnTo>
                    <a:pt x="859" y="1558"/>
                  </a:lnTo>
                  <a:lnTo>
                    <a:pt x="825" y="1560"/>
                  </a:lnTo>
                  <a:lnTo>
                    <a:pt x="784" y="1562"/>
                  </a:lnTo>
                  <a:lnTo>
                    <a:pt x="704" y="1558"/>
                  </a:lnTo>
                  <a:lnTo>
                    <a:pt x="625" y="1546"/>
                  </a:lnTo>
                  <a:lnTo>
                    <a:pt x="546" y="1527"/>
                  </a:lnTo>
                  <a:lnTo>
                    <a:pt x="469" y="1498"/>
                  </a:lnTo>
                  <a:lnTo>
                    <a:pt x="396" y="1461"/>
                  </a:lnTo>
                  <a:lnTo>
                    <a:pt x="325" y="1416"/>
                  </a:lnTo>
                  <a:lnTo>
                    <a:pt x="259" y="1363"/>
                  </a:lnTo>
                  <a:lnTo>
                    <a:pt x="228" y="1334"/>
                  </a:lnTo>
                  <a:lnTo>
                    <a:pt x="201" y="1304"/>
                  </a:lnTo>
                  <a:lnTo>
                    <a:pt x="150" y="1243"/>
                  </a:lnTo>
                  <a:lnTo>
                    <a:pt x="107" y="1178"/>
                  </a:lnTo>
                  <a:lnTo>
                    <a:pt x="71" y="1109"/>
                  </a:lnTo>
                  <a:lnTo>
                    <a:pt x="43" y="1039"/>
                  </a:lnTo>
                  <a:lnTo>
                    <a:pt x="22" y="967"/>
                  </a:lnTo>
                  <a:lnTo>
                    <a:pt x="8" y="893"/>
                  </a:lnTo>
                  <a:lnTo>
                    <a:pt x="0" y="818"/>
                  </a:lnTo>
                  <a:lnTo>
                    <a:pt x="0" y="744"/>
                  </a:lnTo>
                  <a:lnTo>
                    <a:pt x="8" y="669"/>
                  </a:lnTo>
                  <a:lnTo>
                    <a:pt x="22" y="595"/>
                  </a:lnTo>
                  <a:lnTo>
                    <a:pt x="43" y="522"/>
                  </a:lnTo>
                  <a:lnTo>
                    <a:pt x="71" y="452"/>
                  </a:lnTo>
                  <a:lnTo>
                    <a:pt x="107" y="383"/>
                  </a:lnTo>
                  <a:lnTo>
                    <a:pt x="150" y="319"/>
                  </a:lnTo>
                  <a:lnTo>
                    <a:pt x="201" y="258"/>
                  </a:lnTo>
                  <a:lnTo>
                    <a:pt x="228" y="228"/>
                  </a:lnTo>
                  <a:lnTo>
                    <a:pt x="258" y="201"/>
                  </a:lnTo>
                  <a:lnTo>
                    <a:pt x="319" y="150"/>
                  </a:lnTo>
                  <a:lnTo>
                    <a:pt x="384" y="107"/>
                  </a:lnTo>
                  <a:lnTo>
                    <a:pt x="451" y="72"/>
                  </a:lnTo>
                  <a:lnTo>
                    <a:pt x="522" y="44"/>
                  </a:lnTo>
                  <a:lnTo>
                    <a:pt x="595" y="22"/>
                  </a:lnTo>
                  <a:lnTo>
                    <a:pt x="669" y="8"/>
                  </a:lnTo>
                  <a:lnTo>
                    <a:pt x="743" y="0"/>
                  </a:lnTo>
                  <a:lnTo>
                    <a:pt x="818" y="0"/>
                  </a:lnTo>
                  <a:lnTo>
                    <a:pt x="893" y="8"/>
                  </a:lnTo>
                  <a:lnTo>
                    <a:pt x="967" y="22"/>
                  </a:lnTo>
                  <a:lnTo>
                    <a:pt x="1039" y="44"/>
                  </a:lnTo>
                  <a:lnTo>
                    <a:pt x="1109" y="72"/>
                  </a:lnTo>
                  <a:lnTo>
                    <a:pt x="1177" y="107"/>
                  </a:lnTo>
                  <a:lnTo>
                    <a:pt x="1243" y="150"/>
                  </a:lnTo>
                  <a:lnTo>
                    <a:pt x="1304" y="201"/>
                  </a:lnTo>
                  <a:lnTo>
                    <a:pt x="1332" y="228"/>
                  </a:lnTo>
                  <a:close/>
                </a:path>
              </a:pathLst>
            </a:custGeom>
            <a:solidFill>
              <a:srgbClr val="0BB9EB">
                <a:lumMod val="50000"/>
              </a:srgbClr>
            </a:solidFill>
            <a:ln>
              <a:solidFill>
                <a:srgbClr val="0BB9EB">
                  <a:lumMod val="50000"/>
                </a:srgbClr>
              </a:solidFill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xmlns="" id="{2BFCF944-8907-468B-B5FF-03D4CF5A0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421" y="3158092"/>
              <a:ext cx="454025" cy="455613"/>
            </a:xfrm>
            <a:custGeom>
              <a:avLst/>
              <a:gdLst>
                <a:gd name="T0" fmla="*/ 735 w 1147"/>
                <a:gd name="T1" fmla="*/ 0 h 1147"/>
                <a:gd name="T2" fmla="*/ 1147 w 1147"/>
                <a:gd name="T3" fmla="*/ 412 h 1147"/>
                <a:gd name="T4" fmla="*/ 1145 w 1147"/>
                <a:gd name="T5" fmla="*/ 446 h 1147"/>
                <a:gd name="T6" fmla="*/ 1134 w 1147"/>
                <a:gd name="T7" fmla="*/ 515 h 1147"/>
                <a:gd name="T8" fmla="*/ 1119 w 1147"/>
                <a:gd name="T9" fmla="*/ 584 h 1147"/>
                <a:gd name="T10" fmla="*/ 1096 w 1147"/>
                <a:gd name="T11" fmla="*/ 650 h 1147"/>
                <a:gd name="T12" fmla="*/ 1067 w 1147"/>
                <a:gd name="T13" fmla="*/ 714 h 1147"/>
                <a:gd name="T14" fmla="*/ 1033 w 1147"/>
                <a:gd name="T15" fmla="*/ 777 h 1147"/>
                <a:gd name="T16" fmla="*/ 992 w 1147"/>
                <a:gd name="T17" fmla="*/ 836 h 1147"/>
                <a:gd name="T18" fmla="*/ 945 w 1147"/>
                <a:gd name="T19" fmla="*/ 893 h 1147"/>
                <a:gd name="T20" fmla="*/ 919 w 1147"/>
                <a:gd name="T21" fmla="*/ 921 h 1147"/>
                <a:gd name="T22" fmla="*/ 893 w 1147"/>
                <a:gd name="T23" fmla="*/ 946 h 1147"/>
                <a:gd name="T24" fmla="*/ 836 w 1147"/>
                <a:gd name="T25" fmla="*/ 993 h 1147"/>
                <a:gd name="T26" fmla="*/ 777 w 1147"/>
                <a:gd name="T27" fmla="*/ 1033 h 1147"/>
                <a:gd name="T28" fmla="*/ 714 w 1147"/>
                <a:gd name="T29" fmla="*/ 1068 h 1147"/>
                <a:gd name="T30" fmla="*/ 650 w 1147"/>
                <a:gd name="T31" fmla="*/ 1097 h 1147"/>
                <a:gd name="T32" fmla="*/ 584 w 1147"/>
                <a:gd name="T33" fmla="*/ 1119 h 1147"/>
                <a:gd name="T34" fmla="*/ 515 w 1147"/>
                <a:gd name="T35" fmla="*/ 1134 h 1147"/>
                <a:gd name="T36" fmla="*/ 446 w 1147"/>
                <a:gd name="T37" fmla="*/ 1145 h 1147"/>
                <a:gd name="T38" fmla="*/ 412 w 1147"/>
                <a:gd name="T39" fmla="*/ 1147 h 1147"/>
                <a:gd name="T40" fmla="*/ 0 w 1147"/>
                <a:gd name="T41" fmla="*/ 735 h 1147"/>
                <a:gd name="T42" fmla="*/ 735 w 1147"/>
                <a:gd name="T4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7">
                  <a:moveTo>
                    <a:pt x="735" y="0"/>
                  </a:moveTo>
                  <a:lnTo>
                    <a:pt x="1147" y="412"/>
                  </a:lnTo>
                  <a:lnTo>
                    <a:pt x="1145" y="446"/>
                  </a:lnTo>
                  <a:lnTo>
                    <a:pt x="1134" y="515"/>
                  </a:lnTo>
                  <a:lnTo>
                    <a:pt x="1119" y="584"/>
                  </a:lnTo>
                  <a:lnTo>
                    <a:pt x="1096" y="650"/>
                  </a:lnTo>
                  <a:lnTo>
                    <a:pt x="1067" y="714"/>
                  </a:lnTo>
                  <a:lnTo>
                    <a:pt x="1033" y="777"/>
                  </a:lnTo>
                  <a:lnTo>
                    <a:pt x="992" y="836"/>
                  </a:lnTo>
                  <a:lnTo>
                    <a:pt x="945" y="893"/>
                  </a:lnTo>
                  <a:lnTo>
                    <a:pt x="919" y="921"/>
                  </a:lnTo>
                  <a:lnTo>
                    <a:pt x="893" y="946"/>
                  </a:lnTo>
                  <a:lnTo>
                    <a:pt x="836" y="993"/>
                  </a:lnTo>
                  <a:lnTo>
                    <a:pt x="777" y="1033"/>
                  </a:lnTo>
                  <a:lnTo>
                    <a:pt x="714" y="1068"/>
                  </a:lnTo>
                  <a:lnTo>
                    <a:pt x="650" y="1097"/>
                  </a:lnTo>
                  <a:lnTo>
                    <a:pt x="584" y="1119"/>
                  </a:lnTo>
                  <a:lnTo>
                    <a:pt x="515" y="1134"/>
                  </a:lnTo>
                  <a:lnTo>
                    <a:pt x="446" y="1145"/>
                  </a:lnTo>
                  <a:lnTo>
                    <a:pt x="412" y="1147"/>
                  </a:lnTo>
                  <a:lnTo>
                    <a:pt x="0" y="73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xmlns="" id="{5113E8F6-C6AF-4D51-A014-D2D83CAF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571" y="3097767"/>
              <a:ext cx="411163" cy="412750"/>
            </a:xfrm>
            <a:custGeom>
              <a:avLst/>
              <a:gdLst>
                <a:gd name="T0" fmla="*/ 151 w 1037"/>
                <a:gd name="T1" fmla="*/ 153 h 1039"/>
                <a:gd name="T2" fmla="*/ 115 w 1037"/>
                <a:gd name="T3" fmla="*/ 192 h 1039"/>
                <a:gd name="T4" fmla="*/ 57 w 1037"/>
                <a:gd name="T5" fmla="*/ 279 h 1039"/>
                <a:gd name="T6" fmla="*/ 19 w 1037"/>
                <a:gd name="T7" fmla="*/ 372 h 1039"/>
                <a:gd name="T8" fmla="*/ 0 w 1037"/>
                <a:gd name="T9" fmla="*/ 471 h 1039"/>
                <a:gd name="T10" fmla="*/ 0 w 1037"/>
                <a:gd name="T11" fmla="*/ 571 h 1039"/>
                <a:gd name="T12" fmla="*/ 19 w 1037"/>
                <a:gd name="T13" fmla="*/ 669 h 1039"/>
                <a:gd name="T14" fmla="*/ 57 w 1037"/>
                <a:gd name="T15" fmla="*/ 762 h 1039"/>
                <a:gd name="T16" fmla="*/ 115 w 1037"/>
                <a:gd name="T17" fmla="*/ 849 h 1039"/>
                <a:gd name="T18" fmla="*/ 151 w 1037"/>
                <a:gd name="T19" fmla="*/ 888 h 1039"/>
                <a:gd name="T20" fmla="*/ 151 w 1037"/>
                <a:gd name="T21" fmla="*/ 888 h 1039"/>
                <a:gd name="T22" fmla="*/ 190 w 1037"/>
                <a:gd name="T23" fmla="*/ 924 h 1039"/>
                <a:gd name="T24" fmla="*/ 277 w 1037"/>
                <a:gd name="T25" fmla="*/ 981 h 1039"/>
                <a:gd name="T26" fmla="*/ 370 w 1037"/>
                <a:gd name="T27" fmla="*/ 1020 h 1039"/>
                <a:gd name="T28" fmla="*/ 469 w 1037"/>
                <a:gd name="T29" fmla="*/ 1039 h 1039"/>
                <a:gd name="T30" fmla="*/ 569 w 1037"/>
                <a:gd name="T31" fmla="*/ 1039 h 1039"/>
                <a:gd name="T32" fmla="*/ 667 w 1037"/>
                <a:gd name="T33" fmla="*/ 1020 h 1039"/>
                <a:gd name="T34" fmla="*/ 761 w 1037"/>
                <a:gd name="T35" fmla="*/ 981 h 1039"/>
                <a:gd name="T36" fmla="*/ 847 w 1037"/>
                <a:gd name="T37" fmla="*/ 924 h 1039"/>
                <a:gd name="T38" fmla="*/ 886 w 1037"/>
                <a:gd name="T39" fmla="*/ 888 h 1039"/>
                <a:gd name="T40" fmla="*/ 886 w 1037"/>
                <a:gd name="T41" fmla="*/ 888 h 1039"/>
                <a:gd name="T42" fmla="*/ 923 w 1037"/>
                <a:gd name="T43" fmla="*/ 849 h 1039"/>
                <a:gd name="T44" fmla="*/ 980 w 1037"/>
                <a:gd name="T45" fmla="*/ 762 h 1039"/>
                <a:gd name="T46" fmla="*/ 1017 w 1037"/>
                <a:gd name="T47" fmla="*/ 669 h 1039"/>
                <a:gd name="T48" fmla="*/ 1037 w 1037"/>
                <a:gd name="T49" fmla="*/ 571 h 1039"/>
                <a:gd name="T50" fmla="*/ 1037 w 1037"/>
                <a:gd name="T51" fmla="*/ 471 h 1039"/>
                <a:gd name="T52" fmla="*/ 1017 w 1037"/>
                <a:gd name="T53" fmla="*/ 372 h 1039"/>
                <a:gd name="T54" fmla="*/ 980 w 1037"/>
                <a:gd name="T55" fmla="*/ 279 h 1039"/>
                <a:gd name="T56" fmla="*/ 923 w 1037"/>
                <a:gd name="T57" fmla="*/ 192 h 1039"/>
                <a:gd name="T58" fmla="*/ 886 w 1037"/>
                <a:gd name="T59" fmla="*/ 153 h 1039"/>
                <a:gd name="T60" fmla="*/ 886 w 1037"/>
                <a:gd name="T61" fmla="*/ 153 h 1039"/>
                <a:gd name="T62" fmla="*/ 847 w 1037"/>
                <a:gd name="T63" fmla="*/ 117 h 1039"/>
                <a:gd name="T64" fmla="*/ 761 w 1037"/>
                <a:gd name="T65" fmla="*/ 60 h 1039"/>
                <a:gd name="T66" fmla="*/ 667 w 1037"/>
                <a:gd name="T67" fmla="*/ 21 h 1039"/>
                <a:gd name="T68" fmla="*/ 569 w 1037"/>
                <a:gd name="T69" fmla="*/ 3 h 1039"/>
                <a:gd name="T70" fmla="*/ 518 w 1037"/>
                <a:gd name="T71" fmla="*/ 0 h 1039"/>
                <a:gd name="T72" fmla="*/ 518 w 1037"/>
                <a:gd name="T73" fmla="*/ 0 h 1039"/>
                <a:gd name="T74" fmla="*/ 469 w 1037"/>
                <a:gd name="T75" fmla="*/ 3 h 1039"/>
                <a:gd name="T76" fmla="*/ 370 w 1037"/>
                <a:gd name="T77" fmla="*/ 21 h 1039"/>
                <a:gd name="T78" fmla="*/ 277 w 1037"/>
                <a:gd name="T79" fmla="*/ 60 h 1039"/>
                <a:gd name="T80" fmla="*/ 190 w 1037"/>
                <a:gd name="T81" fmla="*/ 117 h 1039"/>
                <a:gd name="T82" fmla="*/ 151 w 1037"/>
                <a:gd name="T83" fmla="*/ 15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7" h="1039">
                  <a:moveTo>
                    <a:pt x="151" y="153"/>
                  </a:moveTo>
                  <a:lnTo>
                    <a:pt x="115" y="192"/>
                  </a:lnTo>
                  <a:lnTo>
                    <a:pt x="57" y="279"/>
                  </a:lnTo>
                  <a:lnTo>
                    <a:pt x="19" y="372"/>
                  </a:lnTo>
                  <a:lnTo>
                    <a:pt x="0" y="471"/>
                  </a:lnTo>
                  <a:lnTo>
                    <a:pt x="0" y="571"/>
                  </a:lnTo>
                  <a:lnTo>
                    <a:pt x="19" y="669"/>
                  </a:lnTo>
                  <a:lnTo>
                    <a:pt x="57" y="762"/>
                  </a:lnTo>
                  <a:lnTo>
                    <a:pt x="115" y="849"/>
                  </a:lnTo>
                  <a:lnTo>
                    <a:pt x="151" y="888"/>
                  </a:lnTo>
                  <a:lnTo>
                    <a:pt x="151" y="888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20"/>
                  </a:lnTo>
                  <a:lnTo>
                    <a:pt x="469" y="1039"/>
                  </a:lnTo>
                  <a:lnTo>
                    <a:pt x="569" y="1039"/>
                  </a:lnTo>
                  <a:lnTo>
                    <a:pt x="667" y="1020"/>
                  </a:lnTo>
                  <a:lnTo>
                    <a:pt x="761" y="981"/>
                  </a:lnTo>
                  <a:lnTo>
                    <a:pt x="847" y="924"/>
                  </a:lnTo>
                  <a:lnTo>
                    <a:pt x="886" y="888"/>
                  </a:lnTo>
                  <a:lnTo>
                    <a:pt x="886" y="888"/>
                  </a:lnTo>
                  <a:lnTo>
                    <a:pt x="923" y="849"/>
                  </a:lnTo>
                  <a:lnTo>
                    <a:pt x="980" y="762"/>
                  </a:lnTo>
                  <a:lnTo>
                    <a:pt x="1017" y="669"/>
                  </a:lnTo>
                  <a:lnTo>
                    <a:pt x="1037" y="571"/>
                  </a:lnTo>
                  <a:lnTo>
                    <a:pt x="1037" y="471"/>
                  </a:lnTo>
                  <a:lnTo>
                    <a:pt x="1017" y="372"/>
                  </a:lnTo>
                  <a:lnTo>
                    <a:pt x="980" y="279"/>
                  </a:lnTo>
                  <a:lnTo>
                    <a:pt x="923" y="192"/>
                  </a:lnTo>
                  <a:lnTo>
                    <a:pt x="886" y="153"/>
                  </a:lnTo>
                  <a:lnTo>
                    <a:pt x="886" y="153"/>
                  </a:lnTo>
                  <a:lnTo>
                    <a:pt x="847" y="117"/>
                  </a:lnTo>
                  <a:lnTo>
                    <a:pt x="761" y="60"/>
                  </a:lnTo>
                  <a:lnTo>
                    <a:pt x="667" y="21"/>
                  </a:lnTo>
                  <a:lnTo>
                    <a:pt x="569" y="3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3"/>
                  </a:lnTo>
                  <a:lnTo>
                    <a:pt x="370" y="21"/>
                  </a:lnTo>
                  <a:lnTo>
                    <a:pt x="277" y="60"/>
                  </a:lnTo>
                  <a:lnTo>
                    <a:pt x="190" y="117"/>
                  </a:lnTo>
                  <a:lnTo>
                    <a:pt x="151" y="15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74A559B-8F87-4712-814F-526ED3BF174A}"/>
                </a:ext>
              </a:extLst>
            </p:cNvPr>
            <p:cNvSpPr txBox="1"/>
            <p:nvPr/>
          </p:nvSpPr>
          <p:spPr>
            <a:xfrm>
              <a:off x="2747445" y="3103271"/>
              <a:ext cx="346595" cy="394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8708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5A97586-0D8A-4BC2-B95C-0CE2B209DE87}"/>
              </a:ext>
            </a:extLst>
          </p:cNvPr>
          <p:cNvGrpSpPr/>
          <p:nvPr/>
        </p:nvGrpSpPr>
        <p:grpSpPr>
          <a:xfrm>
            <a:off x="5513950" y="6314774"/>
            <a:ext cx="2618536" cy="962227"/>
            <a:chOff x="4477613" y="3966568"/>
            <a:chExt cx="2079772" cy="61912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AE192B01-18C5-41E6-987D-81FACBAAF51A}"/>
                </a:ext>
              </a:extLst>
            </p:cNvPr>
            <p:cNvGrpSpPr/>
            <p:nvPr/>
          </p:nvGrpSpPr>
          <p:grpSpPr>
            <a:xfrm flipH="1">
              <a:off x="5095297" y="4168181"/>
              <a:ext cx="1462088" cy="215900"/>
              <a:chOff x="3118713" y="4168181"/>
              <a:chExt cx="1462088" cy="215900"/>
            </a:xfrm>
          </p:grpSpPr>
          <p:sp>
            <p:nvSpPr>
              <p:cNvPr id="52" name="Freeform 594">
                <a:extLst>
                  <a:ext uri="{FF2B5EF4-FFF2-40B4-BE49-F238E27FC236}">
                    <a16:creationId xmlns:a16="http://schemas.microsoft.com/office/drawing/2014/main" xmlns="" id="{72275A9A-14FD-4FDD-8027-D55C4BA9C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713" y="4168181"/>
                <a:ext cx="1462088" cy="215900"/>
              </a:xfrm>
              <a:custGeom>
                <a:avLst/>
                <a:gdLst>
                  <a:gd name="T0" fmla="*/ 3684 w 3684"/>
                  <a:gd name="T1" fmla="*/ 219 h 547"/>
                  <a:gd name="T2" fmla="*/ 687 w 3684"/>
                  <a:gd name="T3" fmla="*/ 219 h 547"/>
                  <a:gd name="T4" fmla="*/ 658 w 3684"/>
                  <a:gd name="T5" fmla="*/ 218 h 547"/>
                  <a:gd name="T6" fmla="*/ 605 w 3684"/>
                  <a:gd name="T7" fmla="*/ 205 h 547"/>
                  <a:gd name="T8" fmla="*/ 557 w 3684"/>
                  <a:gd name="T9" fmla="*/ 180 h 547"/>
                  <a:gd name="T10" fmla="*/ 517 w 3684"/>
                  <a:gd name="T11" fmla="*/ 144 h 547"/>
                  <a:gd name="T12" fmla="*/ 500 w 3684"/>
                  <a:gd name="T13" fmla="*/ 120 h 547"/>
                  <a:gd name="T14" fmla="*/ 481 w 3684"/>
                  <a:gd name="T15" fmla="*/ 93 h 547"/>
                  <a:gd name="T16" fmla="*/ 430 w 3684"/>
                  <a:gd name="T17" fmla="*/ 48 h 547"/>
                  <a:gd name="T18" fmla="*/ 369 w 3684"/>
                  <a:gd name="T19" fmla="*/ 17 h 547"/>
                  <a:gd name="T20" fmla="*/ 302 w 3684"/>
                  <a:gd name="T21" fmla="*/ 0 h 547"/>
                  <a:gd name="T22" fmla="*/ 266 w 3684"/>
                  <a:gd name="T23" fmla="*/ 0 h 547"/>
                  <a:gd name="T24" fmla="*/ 239 w 3684"/>
                  <a:gd name="T25" fmla="*/ 1 h 547"/>
                  <a:gd name="T26" fmla="*/ 188 w 3684"/>
                  <a:gd name="T27" fmla="*/ 13 h 547"/>
                  <a:gd name="T28" fmla="*/ 141 w 3684"/>
                  <a:gd name="T29" fmla="*/ 34 h 547"/>
                  <a:gd name="T30" fmla="*/ 100 w 3684"/>
                  <a:gd name="T31" fmla="*/ 62 h 547"/>
                  <a:gd name="T32" fmla="*/ 64 w 3684"/>
                  <a:gd name="T33" fmla="*/ 97 h 547"/>
                  <a:gd name="T34" fmla="*/ 35 w 3684"/>
                  <a:gd name="T35" fmla="*/ 139 h 547"/>
                  <a:gd name="T36" fmla="*/ 14 w 3684"/>
                  <a:gd name="T37" fmla="*/ 185 h 547"/>
                  <a:gd name="T38" fmla="*/ 1 w 3684"/>
                  <a:gd name="T39" fmla="*/ 236 h 547"/>
                  <a:gd name="T40" fmla="*/ 0 w 3684"/>
                  <a:gd name="T41" fmla="*/ 262 h 547"/>
                  <a:gd name="T42" fmla="*/ 0 w 3684"/>
                  <a:gd name="T43" fmla="*/ 292 h 547"/>
                  <a:gd name="T44" fmla="*/ 9 w 3684"/>
                  <a:gd name="T45" fmla="*/ 346 h 547"/>
                  <a:gd name="T46" fmla="*/ 29 w 3684"/>
                  <a:gd name="T47" fmla="*/ 398 h 547"/>
                  <a:gd name="T48" fmla="*/ 58 w 3684"/>
                  <a:gd name="T49" fmla="*/ 443 h 547"/>
                  <a:gd name="T50" fmla="*/ 95 w 3684"/>
                  <a:gd name="T51" fmla="*/ 482 h 547"/>
                  <a:gd name="T52" fmla="*/ 140 w 3684"/>
                  <a:gd name="T53" fmla="*/ 513 h 547"/>
                  <a:gd name="T54" fmla="*/ 189 w 3684"/>
                  <a:gd name="T55" fmla="*/ 535 h 547"/>
                  <a:gd name="T56" fmla="*/ 245 w 3684"/>
                  <a:gd name="T57" fmla="*/ 546 h 547"/>
                  <a:gd name="T58" fmla="*/ 274 w 3684"/>
                  <a:gd name="T59" fmla="*/ 547 h 547"/>
                  <a:gd name="T60" fmla="*/ 307 w 3684"/>
                  <a:gd name="T61" fmla="*/ 546 h 547"/>
                  <a:gd name="T62" fmla="*/ 372 w 3684"/>
                  <a:gd name="T63" fmla="*/ 530 h 547"/>
                  <a:gd name="T64" fmla="*/ 430 w 3684"/>
                  <a:gd name="T65" fmla="*/ 499 h 547"/>
                  <a:gd name="T66" fmla="*/ 478 w 3684"/>
                  <a:gd name="T67" fmla="*/ 456 h 547"/>
                  <a:gd name="T68" fmla="*/ 498 w 3684"/>
                  <a:gd name="T69" fmla="*/ 430 h 547"/>
                  <a:gd name="T70" fmla="*/ 515 w 3684"/>
                  <a:gd name="T71" fmla="*/ 407 h 547"/>
                  <a:gd name="T72" fmla="*/ 556 w 3684"/>
                  <a:gd name="T73" fmla="*/ 369 h 547"/>
                  <a:gd name="T74" fmla="*/ 605 w 3684"/>
                  <a:gd name="T75" fmla="*/ 343 h 547"/>
                  <a:gd name="T76" fmla="*/ 658 w 3684"/>
                  <a:gd name="T77" fmla="*/ 329 h 547"/>
                  <a:gd name="T78" fmla="*/ 687 w 3684"/>
                  <a:gd name="T79" fmla="*/ 328 h 547"/>
                  <a:gd name="T80" fmla="*/ 3684 w 3684"/>
                  <a:gd name="T81" fmla="*/ 328 h 547"/>
                  <a:gd name="T82" fmla="*/ 3684 w 3684"/>
                  <a:gd name="T83" fmla="*/ 21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84" h="547">
                    <a:moveTo>
                      <a:pt x="3684" y="219"/>
                    </a:moveTo>
                    <a:lnTo>
                      <a:pt x="687" y="219"/>
                    </a:lnTo>
                    <a:lnTo>
                      <a:pt x="658" y="218"/>
                    </a:lnTo>
                    <a:lnTo>
                      <a:pt x="605" y="205"/>
                    </a:lnTo>
                    <a:lnTo>
                      <a:pt x="557" y="180"/>
                    </a:lnTo>
                    <a:lnTo>
                      <a:pt x="517" y="144"/>
                    </a:lnTo>
                    <a:lnTo>
                      <a:pt x="500" y="120"/>
                    </a:lnTo>
                    <a:lnTo>
                      <a:pt x="481" y="93"/>
                    </a:lnTo>
                    <a:lnTo>
                      <a:pt x="430" y="48"/>
                    </a:lnTo>
                    <a:lnTo>
                      <a:pt x="369" y="17"/>
                    </a:lnTo>
                    <a:lnTo>
                      <a:pt x="302" y="0"/>
                    </a:lnTo>
                    <a:lnTo>
                      <a:pt x="266" y="0"/>
                    </a:lnTo>
                    <a:lnTo>
                      <a:pt x="239" y="1"/>
                    </a:lnTo>
                    <a:lnTo>
                      <a:pt x="188" y="13"/>
                    </a:lnTo>
                    <a:lnTo>
                      <a:pt x="141" y="34"/>
                    </a:lnTo>
                    <a:lnTo>
                      <a:pt x="100" y="62"/>
                    </a:lnTo>
                    <a:lnTo>
                      <a:pt x="64" y="97"/>
                    </a:lnTo>
                    <a:lnTo>
                      <a:pt x="35" y="139"/>
                    </a:lnTo>
                    <a:lnTo>
                      <a:pt x="14" y="185"/>
                    </a:lnTo>
                    <a:lnTo>
                      <a:pt x="1" y="236"/>
                    </a:lnTo>
                    <a:lnTo>
                      <a:pt x="0" y="262"/>
                    </a:lnTo>
                    <a:lnTo>
                      <a:pt x="0" y="292"/>
                    </a:lnTo>
                    <a:lnTo>
                      <a:pt x="9" y="346"/>
                    </a:lnTo>
                    <a:lnTo>
                      <a:pt x="29" y="398"/>
                    </a:lnTo>
                    <a:lnTo>
                      <a:pt x="58" y="443"/>
                    </a:lnTo>
                    <a:lnTo>
                      <a:pt x="95" y="482"/>
                    </a:lnTo>
                    <a:lnTo>
                      <a:pt x="140" y="513"/>
                    </a:lnTo>
                    <a:lnTo>
                      <a:pt x="189" y="535"/>
                    </a:lnTo>
                    <a:lnTo>
                      <a:pt x="245" y="546"/>
                    </a:lnTo>
                    <a:lnTo>
                      <a:pt x="274" y="547"/>
                    </a:lnTo>
                    <a:lnTo>
                      <a:pt x="307" y="546"/>
                    </a:lnTo>
                    <a:lnTo>
                      <a:pt x="372" y="530"/>
                    </a:lnTo>
                    <a:lnTo>
                      <a:pt x="430" y="499"/>
                    </a:lnTo>
                    <a:lnTo>
                      <a:pt x="478" y="456"/>
                    </a:lnTo>
                    <a:lnTo>
                      <a:pt x="498" y="430"/>
                    </a:lnTo>
                    <a:lnTo>
                      <a:pt x="515" y="407"/>
                    </a:lnTo>
                    <a:lnTo>
                      <a:pt x="556" y="369"/>
                    </a:lnTo>
                    <a:lnTo>
                      <a:pt x="605" y="343"/>
                    </a:lnTo>
                    <a:lnTo>
                      <a:pt x="658" y="329"/>
                    </a:lnTo>
                    <a:lnTo>
                      <a:pt x="687" y="328"/>
                    </a:lnTo>
                    <a:lnTo>
                      <a:pt x="3684" y="328"/>
                    </a:lnTo>
                    <a:lnTo>
                      <a:pt x="3684" y="219"/>
                    </a:lnTo>
                    <a:close/>
                  </a:path>
                </a:pathLst>
              </a:custGeom>
              <a:solidFill>
                <a:srgbClr val="063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70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3" name="Freeform 595">
                <a:extLst>
                  <a:ext uri="{FF2B5EF4-FFF2-40B4-BE49-F238E27FC236}">
                    <a16:creationId xmlns:a16="http://schemas.microsoft.com/office/drawing/2014/main" xmlns="" id="{61488DE7-E2B0-4AE6-AAB8-FAFAD54A9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738" y="4236443"/>
                <a:ext cx="79375" cy="79375"/>
              </a:xfrm>
              <a:custGeom>
                <a:avLst/>
                <a:gdLst>
                  <a:gd name="T0" fmla="*/ 200 w 200"/>
                  <a:gd name="T1" fmla="*/ 67 h 199"/>
                  <a:gd name="T2" fmla="*/ 132 w 200"/>
                  <a:gd name="T3" fmla="*/ 67 h 199"/>
                  <a:gd name="T4" fmla="*/ 132 w 200"/>
                  <a:gd name="T5" fmla="*/ 0 h 199"/>
                  <a:gd name="T6" fmla="*/ 68 w 200"/>
                  <a:gd name="T7" fmla="*/ 0 h 199"/>
                  <a:gd name="T8" fmla="*/ 68 w 200"/>
                  <a:gd name="T9" fmla="*/ 67 h 199"/>
                  <a:gd name="T10" fmla="*/ 0 w 200"/>
                  <a:gd name="T11" fmla="*/ 67 h 199"/>
                  <a:gd name="T12" fmla="*/ 0 w 200"/>
                  <a:gd name="T13" fmla="*/ 132 h 199"/>
                  <a:gd name="T14" fmla="*/ 68 w 200"/>
                  <a:gd name="T15" fmla="*/ 132 h 199"/>
                  <a:gd name="T16" fmla="*/ 68 w 200"/>
                  <a:gd name="T17" fmla="*/ 199 h 199"/>
                  <a:gd name="T18" fmla="*/ 132 w 200"/>
                  <a:gd name="T19" fmla="*/ 199 h 199"/>
                  <a:gd name="T20" fmla="*/ 132 w 200"/>
                  <a:gd name="T21" fmla="*/ 132 h 199"/>
                  <a:gd name="T22" fmla="*/ 200 w 200"/>
                  <a:gd name="T23" fmla="*/ 132 h 199"/>
                  <a:gd name="T24" fmla="*/ 200 w 200"/>
                  <a:gd name="T25" fmla="*/ 6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199">
                    <a:moveTo>
                      <a:pt x="200" y="67"/>
                    </a:moveTo>
                    <a:lnTo>
                      <a:pt x="132" y="67"/>
                    </a:lnTo>
                    <a:lnTo>
                      <a:pt x="132" y="0"/>
                    </a:lnTo>
                    <a:lnTo>
                      <a:pt x="68" y="0"/>
                    </a:lnTo>
                    <a:lnTo>
                      <a:pt x="68" y="67"/>
                    </a:lnTo>
                    <a:lnTo>
                      <a:pt x="0" y="67"/>
                    </a:lnTo>
                    <a:lnTo>
                      <a:pt x="0" y="132"/>
                    </a:lnTo>
                    <a:lnTo>
                      <a:pt x="68" y="132"/>
                    </a:lnTo>
                    <a:lnTo>
                      <a:pt x="68" y="199"/>
                    </a:lnTo>
                    <a:lnTo>
                      <a:pt x="132" y="199"/>
                    </a:lnTo>
                    <a:lnTo>
                      <a:pt x="132" y="132"/>
                    </a:lnTo>
                    <a:lnTo>
                      <a:pt x="200" y="132"/>
                    </a:lnTo>
                    <a:lnTo>
                      <a:pt x="200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086" tIns="43543" rIns="87086" bIns="43543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7087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48" name="Freeform 596">
              <a:extLst>
                <a:ext uri="{FF2B5EF4-FFF2-40B4-BE49-F238E27FC236}">
                  <a16:creationId xmlns:a16="http://schemas.microsoft.com/office/drawing/2014/main" xmlns="" id="{A9CFFBFD-D887-45DA-9D30-E1249D53C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13" y="3966568"/>
              <a:ext cx="620713" cy="619125"/>
            </a:xfrm>
            <a:custGeom>
              <a:avLst/>
              <a:gdLst>
                <a:gd name="T0" fmla="*/ 1362 w 1562"/>
                <a:gd name="T1" fmla="*/ 259 h 1562"/>
                <a:gd name="T2" fmla="*/ 1460 w 1562"/>
                <a:gd name="T3" fmla="*/ 395 h 1562"/>
                <a:gd name="T4" fmla="*/ 1525 w 1562"/>
                <a:gd name="T5" fmla="*/ 546 h 1562"/>
                <a:gd name="T6" fmla="*/ 1558 w 1562"/>
                <a:gd name="T7" fmla="*/ 704 h 1562"/>
                <a:gd name="T8" fmla="*/ 1560 w 1562"/>
                <a:gd name="T9" fmla="*/ 824 h 1562"/>
                <a:gd name="T10" fmla="*/ 1547 w 1562"/>
                <a:gd name="T11" fmla="*/ 928 h 1562"/>
                <a:gd name="T12" fmla="*/ 1508 w 1562"/>
                <a:gd name="T13" fmla="*/ 1063 h 1562"/>
                <a:gd name="T14" fmla="*/ 1446 w 1562"/>
                <a:gd name="T15" fmla="*/ 1190 h 1562"/>
                <a:gd name="T16" fmla="*/ 1358 w 1562"/>
                <a:gd name="T17" fmla="*/ 1305 h 1562"/>
                <a:gd name="T18" fmla="*/ 1306 w 1562"/>
                <a:gd name="T19" fmla="*/ 1358 h 1562"/>
                <a:gd name="T20" fmla="*/ 1190 w 1562"/>
                <a:gd name="T21" fmla="*/ 1447 h 1562"/>
                <a:gd name="T22" fmla="*/ 1063 w 1562"/>
                <a:gd name="T23" fmla="*/ 1509 h 1562"/>
                <a:gd name="T24" fmla="*/ 928 w 1562"/>
                <a:gd name="T25" fmla="*/ 1548 h 1562"/>
                <a:gd name="T26" fmla="*/ 825 w 1562"/>
                <a:gd name="T27" fmla="*/ 1561 h 1562"/>
                <a:gd name="T28" fmla="*/ 704 w 1562"/>
                <a:gd name="T29" fmla="*/ 1558 h 1562"/>
                <a:gd name="T30" fmla="*/ 545 w 1562"/>
                <a:gd name="T31" fmla="*/ 1526 h 1562"/>
                <a:gd name="T32" fmla="*/ 396 w 1562"/>
                <a:gd name="T33" fmla="*/ 1461 h 1562"/>
                <a:gd name="T34" fmla="*/ 259 w 1562"/>
                <a:gd name="T35" fmla="*/ 1362 h 1562"/>
                <a:gd name="T36" fmla="*/ 201 w 1562"/>
                <a:gd name="T37" fmla="*/ 1304 h 1562"/>
                <a:gd name="T38" fmla="*/ 107 w 1562"/>
                <a:gd name="T39" fmla="*/ 1177 h 1562"/>
                <a:gd name="T40" fmla="*/ 43 w 1562"/>
                <a:gd name="T41" fmla="*/ 1038 h 1562"/>
                <a:gd name="T42" fmla="*/ 8 w 1562"/>
                <a:gd name="T43" fmla="*/ 893 h 1562"/>
                <a:gd name="T44" fmla="*/ 0 w 1562"/>
                <a:gd name="T45" fmla="*/ 743 h 1562"/>
                <a:gd name="T46" fmla="*/ 22 w 1562"/>
                <a:gd name="T47" fmla="*/ 595 h 1562"/>
                <a:gd name="T48" fmla="*/ 71 w 1562"/>
                <a:gd name="T49" fmla="*/ 451 h 1562"/>
                <a:gd name="T50" fmla="*/ 150 w 1562"/>
                <a:gd name="T51" fmla="*/ 319 h 1562"/>
                <a:gd name="T52" fmla="*/ 228 w 1562"/>
                <a:gd name="T53" fmla="*/ 228 h 1562"/>
                <a:gd name="T54" fmla="*/ 319 w 1562"/>
                <a:gd name="T55" fmla="*/ 150 h 1562"/>
                <a:gd name="T56" fmla="*/ 451 w 1562"/>
                <a:gd name="T57" fmla="*/ 71 h 1562"/>
                <a:gd name="T58" fmla="*/ 595 w 1562"/>
                <a:gd name="T59" fmla="*/ 22 h 1562"/>
                <a:gd name="T60" fmla="*/ 742 w 1562"/>
                <a:gd name="T61" fmla="*/ 0 h 1562"/>
                <a:gd name="T62" fmla="*/ 893 w 1562"/>
                <a:gd name="T63" fmla="*/ 8 h 1562"/>
                <a:gd name="T64" fmla="*/ 1039 w 1562"/>
                <a:gd name="T65" fmla="*/ 43 h 1562"/>
                <a:gd name="T66" fmla="*/ 1177 w 1562"/>
                <a:gd name="T67" fmla="*/ 108 h 1562"/>
                <a:gd name="T68" fmla="*/ 1304 w 1562"/>
                <a:gd name="T69" fmla="*/ 200 h 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2">
                  <a:moveTo>
                    <a:pt x="1332" y="228"/>
                  </a:moveTo>
                  <a:lnTo>
                    <a:pt x="1362" y="259"/>
                  </a:lnTo>
                  <a:lnTo>
                    <a:pt x="1415" y="325"/>
                  </a:lnTo>
                  <a:lnTo>
                    <a:pt x="1460" y="395"/>
                  </a:lnTo>
                  <a:lnTo>
                    <a:pt x="1497" y="469"/>
                  </a:lnTo>
                  <a:lnTo>
                    <a:pt x="1525" y="546"/>
                  </a:lnTo>
                  <a:lnTo>
                    <a:pt x="1546" y="625"/>
                  </a:lnTo>
                  <a:lnTo>
                    <a:pt x="1558" y="704"/>
                  </a:lnTo>
                  <a:lnTo>
                    <a:pt x="1562" y="784"/>
                  </a:lnTo>
                  <a:lnTo>
                    <a:pt x="1560" y="824"/>
                  </a:lnTo>
                  <a:lnTo>
                    <a:pt x="1558" y="859"/>
                  </a:lnTo>
                  <a:lnTo>
                    <a:pt x="1547" y="928"/>
                  </a:lnTo>
                  <a:lnTo>
                    <a:pt x="1532" y="996"/>
                  </a:lnTo>
                  <a:lnTo>
                    <a:pt x="1508" y="1063"/>
                  </a:lnTo>
                  <a:lnTo>
                    <a:pt x="1480" y="1128"/>
                  </a:lnTo>
                  <a:lnTo>
                    <a:pt x="1446" y="1190"/>
                  </a:lnTo>
                  <a:lnTo>
                    <a:pt x="1405" y="1250"/>
                  </a:lnTo>
                  <a:lnTo>
                    <a:pt x="1358" y="1305"/>
                  </a:lnTo>
                  <a:lnTo>
                    <a:pt x="1332" y="1333"/>
                  </a:lnTo>
                  <a:lnTo>
                    <a:pt x="1306" y="1358"/>
                  </a:lnTo>
                  <a:lnTo>
                    <a:pt x="1249" y="1405"/>
                  </a:lnTo>
                  <a:lnTo>
                    <a:pt x="1190" y="1447"/>
                  </a:lnTo>
                  <a:lnTo>
                    <a:pt x="1127" y="1480"/>
                  </a:lnTo>
                  <a:lnTo>
                    <a:pt x="1063" y="1509"/>
                  </a:lnTo>
                  <a:lnTo>
                    <a:pt x="996" y="1531"/>
                  </a:lnTo>
                  <a:lnTo>
                    <a:pt x="928" y="1548"/>
                  </a:lnTo>
                  <a:lnTo>
                    <a:pt x="859" y="1558"/>
                  </a:lnTo>
                  <a:lnTo>
                    <a:pt x="825" y="1561"/>
                  </a:lnTo>
                  <a:lnTo>
                    <a:pt x="784" y="1562"/>
                  </a:lnTo>
                  <a:lnTo>
                    <a:pt x="704" y="1558"/>
                  </a:lnTo>
                  <a:lnTo>
                    <a:pt x="624" y="1546"/>
                  </a:lnTo>
                  <a:lnTo>
                    <a:pt x="545" y="1526"/>
                  </a:lnTo>
                  <a:lnTo>
                    <a:pt x="469" y="1497"/>
                  </a:lnTo>
                  <a:lnTo>
                    <a:pt x="396" y="1461"/>
                  </a:lnTo>
                  <a:lnTo>
                    <a:pt x="325" y="1415"/>
                  </a:lnTo>
                  <a:lnTo>
                    <a:pt x="259" y="1362"/>
                  </a:lnTo>
                  <a:lnTo>
                    <a:pt x="228" y="1333"/>
                  </a:lnTo>
                  <a:lnTo>
                    <a:pt x="201" y="1304"/>
                  </a:lnTo>
                  <a:lnTo>
                    <a:pt x="150" y="1242"/>
                  </a:lnTo>
                  <a:lnTo>
                    <a:pt x="107" y="1177"/>
                  </a:lnTo>
                  <a:lnTo>
                    <a:pt x="71" y="1110"/>
                  </a:lnTo>
                  <a:lnTo>
                    <a:pt x="43" y="1038"/>
                  </a:lnTo>
                  <a:lnTo>
                    <a:pt x="22" y="967"/>
                  </a:lnTo>
                  <a:lnTo>
                    <a:pt x="8" y="893"/>
                  </a:lnTo>
                  <a:lnTo>
                    <a:pt x="0" y="818"/>
                  </a:lnTo>
                  <a:lnTo>
                    <a:pt x="0" y="743"/>
                  </a:lnTo>
                  <a:lnTo>
                    <a:pt x="8" y="669"/>
                  </a:lnTo>
                  <a:lnTo>
                    <a:pt x="22" y="595"/>
                  </a:lnTo>
                  <a:lnTo>
                    <a:pt x="43" y="522"/>
                  </a:lnTo>
                  <a:lnTo>
                    <a:pt x="71" y="451"/>
                  </a:lnTo>
                  <a:lnTo>
                    <a:pt x="107" y="384"/>
                  </a:lnTo>
                  <a:lnTo>
                    <a:pt x="150" y="319"/>
                  </a:lnTo>
                  <a:lnTo>
                    <a:pt x="201" y="257"/>
                  </a:lnTo>
                  <a:lnTo>
                    <a:pt x="228" y="228"/>
                  </a:lnTo>
                  <a:lnTo>
                    <a:pt x="258" y="200"/>
                  </a:lnTo>
                  <a:lnTo>
                    <a:pt x="319" y="150"/>
                  </a:lnTo>
                  <a:lnTo>
                    <a:pt x="383" y="108"/>
                  </a:lnTo>
                  <a:lnTo>
                    <a:pt x="451" y="71"/>
                  </a:lnTo>
                  <a:lnTo>
                    <a:pt x="522" y="43"/>
                  </a:lnTo>
                  <a:lnTo>
                    <a:pt x="595" y="22"/>
                  </a:lnTo>
                  <a:lnTo>
                    <a:pt x="669" y="8"/>
                  </a:lnTo>
                  <a:lnTo>
                    <a:pt x="742" y="0"/>
                  </a:lnTo>
                  <a:lnTo>
                    <a:pt x="818" y="0"/>
                  </a:lnTo>
                  <a:lnTo>
                    <a:pt x="893" y="8"/>
                  </a:lnTo>
                  <a:lnTo>
                    <a:pt x="967" y="22"/>
                  </a:lnTo>
                  <a:lnTo>
                    <a:pt x="1039" y="43"/>
                  </a:lnTo>
                  <a:lnTo>
                    <a:pt x="1109" y="71"/>
                  </a:lnTo>
                  <a:lnTo>
                    <a:pt x="1177" y="108"/>
                  </a:lnTo>
                  <a:lnTo>
                    <a:pt x="1243" y="150"/>
                  </a:lnTo>
                  <a:lnTo>
                    <a:pt x="1304" y="200"/>
                  </a:lnTo>
                  <a:lnTo>
                    <a:pt x="1332" y="228"/>
                  </a:lnTo>
                  <a:close/>
                </a:path>
              </a:pathLst>
            </a:custGeom>
            <a:solidFill>
              <a:srgbClr val="063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9" name="Freeform 597">
              <a:extLst>
                <a:ext uri="{FF2B5EF4-FFF2-40B4-BE49-F238E27FC236}">
                  <a16:creationId xmlns:a16="http://schemas.microsoft.com/office/drawing/2014/main" xmlns="" id="{1ACFFA63-BE25-4268-A1CD-E681B0F6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713" y="4130081"/>
              <a:ext cx="455613" cy="455613"/>
            </a:xfrm>
            <a:custGeom>
              <a:avLst/>
              <a:gdLst>
                <a:gd name="T0" fmla="*/ 735 w 1147"/>
                <a:gd name="T1" fmla="*/ 0 h 1149"/>
                <a:gd name="T2" fmla="*/ 1147 w 1147"/>
                <a:gd name="T3" fmla="*/ 412 h 1149"/>
                <a:gd name="T4" fmla="*/ 1145 w 1147"/>
                <a:gd name="T5" fmla="*/ 447 h 1149"/>
                <a:gd name="T6" fmla="*/ 1134 w 1147"/>
                <a:gd name="T7" fmla="*/ 516 h 1149"/>
                <a:gd name="T8" fmla="*/ 1119 w 1147"/>
                <a:gd name="T9" fmla="*/ 584 h 1149"/>
                <a:gd name="T10" fmla="*/ 1095 w 1147"/>
                <a:gd name="T11" fmla="*/ 651 h 1149"/>
                <a:gd name="T12" fmla="*/ 1067 w 1147"/>
                <a:gd name="T13" fmla="*/ 716 h 1149"/>
                <a:gd name="T14" fmla="*/ 1033 w 1147"/>
                <a:gd name="T15" fmla="*/ 778 h 1149"/>
                <a:gd name="T16" fmla="*/ 992 w 1147"/>
                <a:gd name="T17" fmla="*/ 838 h 1149"/>
                <a:gd name="T18" fmla="*/ 945 w 1147"/>
                <a:gd name="T19" fmla="*/ 893 h 1149"/>
                <a:gd name="T20" fmla="*/ 919 w 1147"/>
                <a:gd name="T21" fmla="*/ 921 h 1149"/>
                <a:gd name="T22" fmla="*/ 893 w 1147"/>
                <a:gd name="T23" fmla="*/ 946 h 1149"/>
                <a:gd name="T24" fmla="*/ 836 w 1147"/>
                <a:gd name="T25" fmla="*/ 993 h 1149"/>
                <a:gd name="T26" fmla="*/ 777 w 1147"/>
                <a:gd name="T27" fmla="*/ 1035 h 1149"/>
                <a:gd name="T28" fmla="*/ 714 w 1147"/>
                <a:gd name="T29" fmla="*/ 1068 h 1149"/>
                <a:gd name="T30" fmla="*/ 650 w 1147"/>
                <a:gd name="T31" fmla="*/ 1097 h 1149"/>
                <a:gd name="T32" fmla="*/ 583 w 1147"/>
                <a:gd name="T33" fmla="*/ 1119 h 1149"/>
                <a:gd name="T34" fmla="*/ 515 w 1147"/>
                <a:gd name="T35" fmla="*/ 1136 h 1149"/>
                <a:gd name="T36" fmla="*/ 446 w 1147"/>
                <a:gd name="T37" fmla="*/ 1146 h 1149"/>
                <a:gd name="T38" fmla="*/ 412 w 1147"/>
                <a:gd name="T39" fmla="*/ 1149 h 1149"/>
                <a:gd name="T40" fmla="*/ 0 w 1147"/>
                <a:gd name="T41" fmla="*/ 736 h 1149"/>
                <a:gd name="T42" fmla="*/ 735 w 1147"/>
                <a:gd name="T43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9">
                  <a:moveTo>
                    <a:pt x="735" y="0"/>
                  </a:moveTo>
                  <a:lnTo>
                    <a:pt x="1147" y="412"/>
                  </a:lnTo>
                  <a:lnTo>
                    <a:pt x="1145" y="447"/>
                  </a:lnTo>
                  <a:lnTo>
                    <a:pt x="1134" y="516"/>
                  </a:lnTo>
                  <a:lnTo>
                    <a:pt x="1119" y="584"/>
                  </a:lnTo>
                  <a:lnTo>
                    <a:pt x="1095" y="651"/>
                  </a:lnTo>
                  <a:lnTo>
                    <a:pt x="1067" y="716"/>
                  </a:lnTo>
                  <a:lnTo>
                    <a:pt x="1033" y="778"/>
                  </a:lnTo>
                  <a:lnTo>
                    <a:pt x="992" y="838"/>
                  </a:lnTo>
                  <a:lnTo>
                    <a:pt x="945" y="893"/>
                  </a:lnTo>
                  <a:lnTo>
                    <a:pt x="919" y="921"/>
                  </a:lnTo>
                  <a:lnTo>
                    <a:pt x="893" y="946"/>
                  </a:lnTo>
                  <a:lnTo>
                    <a:pt x="836" y="993"/>
                  </a:lnTo>
                  <a:lnTo>
                    <a:pt x="777" y="1035"/>
                  </a:lnTo>
                  <a:lnTo>
                    <a:pt x="714" y="1068"/>
                  </a:lnTo>
                  <a:lnTo>
                    <a:pt x="650" y="1097"/>
                  </a:lnTo>
                  <a:lnTo>
                    <a:pt x="583" y="1119"/>
                  </a:lnTo>
                  <a:lnTo>
                    <a:pt x="515" y="1136"/>
                  </a:lnTo>
                  <a:lnTo>
                    <a:pt x="446" y="1146"/>
                  </a:lnTo>
                  <a:lnTo>
                    <a:pt x="412" y="1149"/>
                  </a:lnTo>
                  <a:lnTo>
                    <a:pt x="0" y="73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0" name="Freeform 598">
              <a:extLst>
                <a:ext uri="{FF2B5EF4-FFF2-40B4-BE49-F238E27FC236}">
                  <a16:creationId xmlns:a16="http://schemas.microsoft.com/office/drawing/2014/main" xmlns="" id="{06EE88C3-C05D-4F63-89DC-9F46A131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388" y="4069756"/>
              <a:ext cx="411163" cy="412750"/>
            </a:xfrm>
            <a:custGeom>
              <a:avLst/>
              <a:gdLst>
                <a:gd name="T0" fmla="*/ 151 w 1036"/>
                <a:gd name="T1" fmla="*/ 153 h 1038"/>
                <a:gd name="T2" fmla="*/ 115 w 1036"/>
                <a:gd name="T3" fmla="*/ 191 h 1038"/>
                <a:gd name="T4" fmla="*/ 57 w 1036"/>
                <a:gd name="T5" fmla="*/ 277 h 1038"/>
                <a:gd name="T6" fmla="*/ 19 w 1036"/>
                <a:gd name="T7" fmla="*/ 372 h 1038"/>
                <a:gd name="T8" fmla="*/ 0 w 1036"/>
                <a:gd name="T9" fmla="*/ 470 h 1038"/>
                <a:gd name="T10" fmla="*/ 0 w 1036"/>
                <a:gd name="T11" fmla="*/ 570 h 1038"/>
                <a:gd name="T12" fmla="*/ 19 w 1036"/>
                <a:gd name="T13" fmla="*/ 667 h 1038"/>
                <a:gd name="T14" fmla="*/ 57 w 1036"/>
                <a:gd name="T15" fmla="*/ 762 h 1038"/>
                <a:gd name="T16" fmla="*/ 115 w 1036"/>
                <a:gd name="T17" fmla="*/ 849 h 1038"/>
                <a:gd name="T18" fmla="*/ 151 w 1036"/>
                <a:gd name="T19" fmla="*/ 887 h 1038"/>
                <a:gd name="T20" fmla="*/ 151 w 1036"/>
                <a:gd name="T21" fmla="*/ 887 h 1038"/>
                <a:gd name="T22" fmla="*/ 190 w 1036"/>
                <a:gd name="T23" fmla="*/ 924 h 1038"/>
                <a:gd name="T24" fmla="*/ 277 w 1036"/>
                <a:gd name="T25" fmla="*/ 981 h 1038"/>
                <a:gd name="T26" fmla="*/ 370 w 1036"/>
                <a:gd name="T27" fmla="*/ 1018 h 1038"/>
                <a:gd name="T28" fmla="*/ 469 w 1036"/>
                <a:gd name="T29" fmla="*/ 1038 h 1038"/>
                <a:gd name="T30" fmla="*/ 569 w 1036"/>
                <a:gd name="T31" fmla="*/ 1038 h 1038"/>
                <a:gd name="T32" fmla="*/ 667 w 1036"/>
                <a:gd name="T33" fmla="*/ 1018 h 1038"/>
                <a:gd name="T34" fmla="*/ 760 w 1036"/>
                <a:gd name="T35" fmla="*/ 981 h 1038"/>
                <a:gd name="T36" fmla="*/ 847 w 1036"/>
                <a:gd name="T37" fmla="*/ 924 h 1038"/>
                <a:gd name="T38" fmla="*/ 886 w 1036"/>
                <a:gd name="T39" fmla="*/ 887 h 1038"/>
                <a:gd name="T40" fmla="*/ 886 w 1036"/>
                <a:gd name="T41" fmla="*/ 887 h 1038"/>
                <a:gd name="T42" fmla="*/ 922 w 1036"/>
                <a:gd name="T43" fmla="*/ 849 h 1038"/>
                <a:gd name="T44" fmla="*/ 979 w 1036"/>
                <a:gd name="T45" fmla="*/ 762 h 1038"/>
                <a:gd name="T46" fmla="*/ 1017 w 1036"/>
                <a:gd name="T47" fmla="*/ 667 h 1038"/>
                <a:gd name="T48" fmla="*/ 1036 w 1036"/>
                <a:gd name="T49" fmla="*/ 570 h 1038"/>
                <a:gd name="T50" fmla="*/ 1036 w 1036"/>
                <a:gd name="T51" fmla="*/ 470 h 1038"/>
                <a:gd name="T52" fmla="*/ 1017 w 1036"/>
                <a:gd name="T53" fmla="*/ 372 h 1038"/>
                <a:gd name="T54" fmla="*/ 979 w 1036"/>
                <a:gd name="T55" fmla="*/ 277 h 1038"/>
                <a:gd name="T56" fmla="*/ 922 w 1036"/>
                <a:gd name="T57" fmla="*/ 191 h 1038"/>
                <a:gd name="T58" fmla="*/ 886 w 1036"/>
                <a:gd name="T59" fmla="*/ 153 h 1038"/>
                <a:gd name="T60" fmla="*/ 886 w 1036"/>
                <a:gd name="T61" fmla="*/ 153 h 1038"/>
                <a:gd name="T62" fmla="*/ 847 w 1036"/>
                <a:gd name="T63" fmla="*/ 115 h 1038"/>
                <a:gd name="T64" fmla="*/ 760 w 1036"/>
                <a:gd name="T65" fmla="*/ 58 h 1038"/>
                <a:gd name="T66" fmla="*/ 667 w 1036"/>
                <a:gd name="T67" fmla="*/ 20 h 1038"/>
                <a:gd name="T68" fmla="*/ 569 w 1036"/>
                <a:gd name="T69" fmla="*/ 1 h 1038"/>
                <a:gd name="T70" fmla="*/ 518 w 1036"/>
                <a:gd name="T71" fmla="*/ 0 h 1038"/>
                <a:gd name="T72" fmla="*/ 518 w 1036"/>
                <a:gd name="T73" fmla="*/ 0 h 1038"/>
                <a:gd name="T74" fmla="*/ 469 w 1036"/>
                <a:gd name="T75" fmla="*/ 1 h 1038"/>
                <a:gd name="T76" fmla="*/ 370 w 1036"/>
                <a:gd name="T77" fmla="*/ 20 h 1038"/>
                <a:gd name="T78" fmla="*/ 277 w 1036"/>
                <a:gd name="T79" fmla="*/ 58 h 1038"/>
                <a:gd name="T80" fmla="*/ 190 w 1036"/>
                <a:gd name="T81" fmla="*/ 115 h 1038"/>
                <a:gd name="T82" fmla="*/ 151 w 1036"/>
                <a:gd name="T83" fmla="*/ 153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6" h="1038">
                  <a:moveTo>
                    <a:pt x="151" y="153"/>
                  </a:moveTo>
                  <a:lnTo>
                    <a:pt x="115" y="191"/>
                  </a:lnTo>
                  <a:lnTo>
                    <a:pt x="57" y="277"/>
                  </a:lnTo>
                  <a:lnTo>
                    <a:pt x="19" y="372"/>
                  </a:lnTo>
                  <a:lnTo>
                    <a:pt x="0" y="470"/>
                  </a:lnTo>
                  <a:lnTo>
                    <a:pt x="0" y="570"/>
                  </a:lnTo>
                  <a:lnTo>
                    <a:pt x="19" y="667"/>
                  </a:lnTo>
                  <a:lnTo>
                    <a:pt x="57" y="762"/>
                  </a:lnTo>
                  <a:lnTo>
                    <a:pt x="115" y="849"/>
                  </a:lnTo>
                  <a:lnTo>
                    <a:pt x="151" y="887"/>
                  </a:lnTo>
                  <a:lnTo>
                    <a:pt x="151" y="887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18"/>
                  </a:lnTo>
                  <a:lnTo>
                    <a:pt x="469" y="1038"/>
                  </a:lnTo>
                  <a:lnTo>
                    <a:pt x="569" y="1038"/>
                  </a:lnTo>
                  <a:lnTo>
                    <a:pt x="667" y="1018"/>
                  </a:lnTo>
                  <a:lnTo>
                    <a:pt x="760" y="981"/>
                  </a:lnTo>
                  <a:lnTo>
                    <a:pt x="847" y="924"/>
                  </a:lnTo>
                  <a:lnTo>
                    <a:pt x="886" y="887"/>
                  </a:lnTo>
                  <a:lnTo>
                    <a:pt x="886" y="887"/>
                  </a:lnTo>
                  <a:lnTo>
                    <a:pt x="922" y="849"/>
                  </a:lnTo>
                  <a:lnTo>
                    <a:pt x="979" y="762"/>
                  </a:lnTo>
                  <a:lnTo>
                    <a:pt x="1017" y="667"/>
                  </a:lnTo>
                  <a:lnTo>
                    <a:pt x="1036" y="570"/>
                  </a:lnTo>
                  <a:lnTo>
                    <a:pt x="1036" y="470"/>
                  </a:lnTo>
                  <a:lnTo>
                    <a:pt x="1017" y="372"/>
                  </a:lnTo>
                  <a:lnTo>
                    <a:pt x="979" y="277"/>
                  </a:lnTo>
                  <a:lnTo>
                    <a:pt x="922" y="191"/>
                  </a:lnTo>
                  <a:lnTo>
                    <a:pt x="886" y="153"/>
                  </a:lnTo>
                  <a:lnTo>
                    <a:pt x="886" y="153"/>
                  </a:lnTo>
                  <a:lnTo>
                    <a:pt x="847" y="115"/>
                  </a:lnTo>
                  <a:lnTo>
                    <a:pt x="760" y="58"/>
                  </a:lnTo>
                  <a:lnTo>
                    <a:pt x="667" y="20"/>
                  </a:lnTo>
                  <a:lnTo>
                    <a:pt x="569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1"/>
                  </a:lnTo>
                  <a:lnTo>
                    <a:pt x="370" y="20"/>
                  </a:lnTo>
                  <a:lnTo>
                    <a:pt x="277" y="58"/>
                  </a:lnTo>
                  <a:lnTo>
                    <a:pt x="190" y="115"/>
                  </a:lnTo>
                  <a:lnTo>
                    <a:pt x="151" y="153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75DB9D8-1EE6-4CBF-A332-2FC142C8A954}"/>
                </a:ext>
              </a:extLst>
            </p:cNvPr>
            <p:cNvSpPr txBox="1"/>
            <p:nvPr/>
          </p:nvSpPr>
          <p:spPr>
            <a:xfrm>
              <a:off x="4614672" y="4077800"/>
              <a:ext cx="346595" cy="394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8708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4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B025B59-BFDB-45C6-BACE-B373EA4C21DD}"/>
              </a:ext>
            </a:extLst>
          </p:cNvPr>
          <p:cNvGrpSpPr/>
          <p:nvPr/>
        </p:nvGrpSpPr>
        <p:grpSpPr>
          <a:xfrm>
            <a:off x="5513062" y="7974315"/>
            <a:ext cx="2547172" cy="858400"/>
            <a:chOff x="4195038" y="4828581"/>
            <a:chExt cx="2088862" cy="619125"/>
          </a:xfrm>
        </p:grpSpPr>
        <p:sp>
          <p:nvSpPr>
            <p:cNvPr id="55" name="Freeform 601">
              <a:extLst>
                <a:ext uri="{FF2B5EF4-FFF2-40B4-BE49-F238E27FC236}">
                  <a16:creationId xmlns:a16="http://schemas.microsoft.com/office/drawing/2014/main" xmlns="" id="{1BED17FF-88D6-4FF3-98C8-098FF119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812" y="5030193"/>
              <a:ext cx="1462088" cy="217488"/>
            </a:xfrm>
            <a:custGeom>
              <a:avLst/>
              <a:gdLst>
                <a:gd name="T0" fmla="*/ 0 w 3683"/>
                <a:gd name="T1" fmla="*/ 327 h 547"/>
                <a:gd name="T2" fmla="*/ 2997 w 3683"/>
                <a:gd name="T3" fmla="*/ 327 h 547"/>
                <a:gd name="T4" fmla="*/ 3024 w 3683"/>
                <a:gd name="T5" fmla="*/ 328 h 547"/>
                <a:gd name="T6" fmla="*/ 3077 w 3683"/>
                <a:gd name="T7" fmla="*/ 342 h 547"/>
                <a:gd name="T8" fmla="*/ 3126 w 3683"/>
                <a:gd name="T9" fmla="*/ 367 h 547"/>
                <a:gd name="T10" fmla="*/ 3166 w 3683"/>
                <a:gd name="T11" fmla="*/ 403 h 547"/>
                <a:gd name="T12" fmla="*/ 3183 w 3683"/>
                <a:gd name="T13" fmla="*/ 427 h 547"/>
                <a:gd name="T14" fmla="*/ 3203 w 3683"/>
                <a:gd name="T15" fmla="*/ 454 h 547"/>
                <a:gd name="T16" fmla="*/ 3253 w 3683"/>
                <a:gd name="T17" fmla="*/ 499 h 547"/>
                <a:gd name="T18" fmla="*/ 3314 w 3683"/>
                <a:gd name="T19" fmla="*/ 530 h 547"/>
                <a:gd name="T20" fmla="*/ 3381 w 3683"/>
                <a:gd name="T21" fmla="*/ 546 h 547"/>
                <a:gd name="T22" fmla="*/ 3418 w 3683"/>
                <a:gd name="T23" fmla="*/ 547 h 547"/>
                <a:gd name="T24" fmla="*/ 3444 w 3683"/>
                <a:gd name="T25" fmla="*/ 546 h 547"/>
                <a:gd name="T26" fmla="*/ 3494 w 3683"/>
                <a:gd name="T27" fmla="*/ 534 h 547"/>
                <a:gd name="T28" fmla="*/ 3541 w 3683"/>
                <a:gd name="T29" fmla="*/ 513 h 547"/>
                <a:gd name="T30" fmla="*/ 3584 w 3683"/>
                <a:gd name="T31" fmla="*/ 485 h 547"/>
                <a:gd name="T32" fmla="*/ 3619 w 3683"/>
                <a:gd name="T33" fmla="*/ 450 h 547"/>
                <a:gd name="T34" fmla="*/ 3648 w 3683"/>
                <a:gd name="T35" fmla="*/ 408 h 547"/>
                <a:gd name="T36" fmla="*/ 3669 w 3683"/>
                <a:gd name="T37" fmla="*/ 362 h 547"/>
                <a:gd name="T38" fmla="*/ 3682 w 3683"/>
                <a:gd name="T39" fmla="*/ 311 h 547"/>
                <a:gd name="T40" fmla="*/ 3683 w 3683"/>
                <a:gd name="T41" fmla="*/ 285 h 547"/>
                <a:gd name="T42" fmla="*/ 3683 w 3683"/>
                <a:gd name="T43" fmla="*/ 256 h 547"/>
                <a:gd name="T44" fmla="*/ 3674 w 3683"/>
                <a:gd name="T45" fmla="*/ 200 h 547"/>
                <a:gd name="T46" fmla="*/ 3655 w 3683"/>
                <a:gd name="T47" fmla="*/ 149 h 547"/>
                <a:gd name="T48" fmla="*/ 3625 w 3683"/>
                <a:gd name="T49" fmla="*/ 104 h 547"/>
                <a:gd name="T50" fmla="*/ 3588 w 3683"/>
                <a:gd name="T51" fmla="*/ 65 h 547"/>
                <a:gd name="T52" fmla="*/ 3543 w 3683"/>
                <a:gd name="T53" fmla="*/ 34 h 547"/>
                <a:gd name="T54" fmla="*/ 3494 w 3683"/>
                <a:gd name="T55" fmla="*/ 12 h 547"/>
                <a:gd name="T56" fmla="*/ 3439 w 3683"/>
                <a:gd name="T57" fmla="*/ 0 h 547"/>
                <a:gd name="T58" fmla="*/ 3410 w 3683"/>
                <a:gd name="T59" fmla="*/ 0 h 547"/>
                <a:gd name="T60" fmla="*/ 3375 w 3683"/>
                <a:gd name="T61" fmla="*/ 2 h 547"/>
                <a:gd name="T62" fmla="*/ 3311 w 3683"/>
                <a:gd name="T63" fmla="*/ 17 h 547"/>
                <a:gd name="T64" fmla="*/ 3253 w 3683"/>
                <a:gd name="T65" fmla="*/ 48 h 547"/>
                <a:gd name="T66" fmla="*/ 3205 w 3683"/>
                <a:gd name="T67" fmla="*/ 91 h 547"/>
                <a:gd name="T68" fmla="*/ 3186 w 3683"/>
                <a:gd name="T69" fmla="*/ 117 h 547"/>
                <a:gd name="T70" fmla="*/ 3169 w 3683"/>
                <a:gd name="T71" fmla="*/ 139 h 547"/>
                <a:gd name="T72" fmla="*/ 3127 w 3683"/>
                <a:gd name="T73" fmla="*/ 178 h 547"/>
                <a:gd name="T74" fmla="*/ 3078 w 3683"/>
                <a:gd name="T75" fmla="*/ 204 h 547"/>
                <a:gd name="T76" fmla="*/ 3025 w 3683"/>
                <a:gd name="T77" fmla="*/ 218 h 547"/>
                <a:gd name="T78" fmla="*/ 2997 w 3683"/>
                <a:gd name="T79" fmla="*/ 219 h 547"/>
                <a:gd name="T80" fmla="*/ 0 w 3683"/>
                <a:gd name="T81" fmla="*/ 219 h 547"/>
                <a:gd name="T82" fmla="*/ 0 w 3683"/>
                <a:gd name="T83" fmla="*/ 32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83" h="547">
                  <a:moveTo>
                    <a:pt x="0" y="327"/>
                  </a:moveTo>
                  <a:lnTo>
                    <a:pt x="2997" y="327"/>
                  </a:lnTo>
                  <a:lnTo>
                    <a:pt x="3024" y="328"/>
                  </a:lnTo>
                  <a:lnTo>
                    <a:pt x="3077" y="342"/>
                  </a:lnTo>
                  <a:lnTo>
                    <a:pt x="3126" y="367"/>
                  </a:lnTo>
                  <a:lnTo>
                    <a:pt x="3166" y="403"/>
                  </a:lnTo>
                  <a:lnTo>
                    <a:pt x="3183" y="427"/>
                  </a:lnTo>
                  <a:lnTo>
                    <a:pt x="3203" y="454"/>
                  </a:lnTo>
                  <a:lnTo>
                    <a:pt x="3253" y="499"/>
                  </a:lnTo>
                  <a:lnTo>
                    <a:pt x="3314" y="530"/>
                  </a:lnTo>
                  <a:lnTo>
                    <a:pt x="3381" y="546"/>
                  </a:lnTo>
                  <a:lnTo>
                    <a:pt x="3418" y="547"/>
                  </a:lnTo>
                  <a:lnTo>
                    <a:pt x="3444" y="546"/>
                  </a:lnTo>
                  <a:lnTo>
                    <a:pt x="3494" y="534"/>
                  </a:lnTo>
                  <a:lnTo>
                    <a:pt x="3541" y="513"/>
                  </a:lnTo>
                  <a:lnTo>
                    <a:pt x="3584" y="485"/>
                  </a:lnTo>
                  <a:lnTo>
                    <a:pt x="3619" y="450"/>
                  </a:lnTo>
                  <a:lnTo>
                    <a:pt x="3648" y="408"/>
                  </a:lnTo>
                  <a:lnTo>
                    <a:pt x="3669" y="362"/>
                  </a:lnTo>
                  <a:lnTo>
                    <a:pt x="3682" y="311"/>
                  </a:lnTo>
                  <a:lnTo>
                    <a:pt x="3683" y="285"/>
                  </a:lnTo>
                  <a:lnTo>
                    <a:pt x="3683" y="256"/>
                  </a:lnTo>
                  <a:lnTo>
                    <a:pt x="3674" y="200"/>
                  </a:lnTo>
                  <a:lnTo>
                    <a:pt x="3655" y="149"/>
                  </a:lnTo>
                  <a:lnTo>
                    <a:pt x="3625" y="104"/>
                  </a:lnTo>
                  <a:lnTo>
                    <a:pt x="3588" y="65"/>
                  </a:lnTo>
                  <a:lnTo>
                    <a:pt x="3543" y="34"/>
                  </a:lnTo>
                  <a:lnTo>
                    <a:pt x="3494" y="12"/>
                  </a:lnTo>
                  <a:lnTo>
                    <a:pt x="3439" y="0"/>
                  </a:lnTo>
                  <a:lnTo>
                    <a:pt x="3410" y="0"/>
                  </a:lnTo>
                  <a:lnTo>
                    <a:pt x="3375" y="2"/>
                  </a:lnTo>
                  <a:lnTo>
                    <a:pt x="3311" y="17"/>
                  </a:lnTo>
                  <a:lnTo>
                    <a:pt x="3253" y="48"/>
                  </a:lnTo>
                  <a:lnTo>
                    <a:pt x="3205" y="91"/>
                  </a:lnTo>
                  <a:lnTo>
                    <a:pt x="3186" y="117"/>
                  </a:lnTo>
                  <a:lnTo>
                    <a:pt x="3169" y="139"/>
                  </a:lnTo>
                  <a:lnTo>
                    <a:pt x="3127" y="178"/>
                  </a:lnTo>
                  <a:lnTo>
                    <a:pt x="3078" y="204"/>
                  </a:lnTo>
                  <a:lnTo>
                    <a:pt x="3025" y="218"/>
                  </a:lnTo>
                  <a:lnTo>
                    <a:pt x="2997" y="219"/>
                  </a:lnTo>
                  <a:lnTo>
                    <a:pt x="0" y="219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17375E"/>
            </a:solidFill>
            <a:ln>
              <a:solidFill>
                <a:srgbClr val="17375E"/>
              </a:solidFill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Freeform 602">
              <a:extLst>
                <a:ext uri="{FF2B5EF4-FFF2-40B4-BE49-F238E27FC236}">
                  <a16:creationId xmlns:a16="http://schemas.microsoft.com/office/drawing/2014/main" xmlns="" id="{B8FC4082-18CD-4F63-9E79-EF542717B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849" y="5107981"/>
              <a:ext cx="79375" cy="79375"/>
            </a:xfrm>
            <a:custGeom>
              <a:avLst/>
              <a:gdLst>
                <a:gd name="T0" fmla="*/ 200 w 200"/>
                <a:gd name="T1" fmla="*/ 67 h 200"/>
                <a:gd name="T2" fmla="*/ 132 w 200"/>
                <a:gd name="T3" fmla="*/ 67 h 200"/>
                <a:gd name="T4" fmla="*/ 132 w 200"/>
                <a:gd name="T5" fmla="*/ 0 h 200"/>
                <a:gd name="T6" fmla="*/ 67 w 200"/>
                <a:gd name="T7" fmla="*/ 0 h 200"/>
                <a:gd name="T8" fmla="*/ 67 w 200"/>
                <a:gd name="T9" fmla="*/ 67 h 200"/>
                <a:gd name="T10" fmla="*/ 0 w 200"/>
                <a:gd name="T11" fmla="*/ 67 h 200"/>
                <a:gd name="T12" fmla="*/ 0 w 200"/>
                <a:gd name="T13" fmla="*/ 132 h 200"/>
                <a:gd name="T14" fmla="*/ 67 w 200"/>
                <a:gd name="T15" fmla="*/ 132 h 200"/>
                <a:gd name="T16" fmla="*/ 67 w 200"/>
                <a:gd name="T17" fmla="*/ 200 h 200"/>
                <a:gd name="T18" fmla="*/ 132 w 200"/>
                <a:gd name="T19" fmla="*/ 200 h 200"/>
                <a:gd name="T20" fmla="*/ 132 w 200"/>
                <a:gd name="T21" fmla="*/ 132 h 200"/>
                <a:gd name="T22" fmla="*/ 200 w 200"/>
                <a:gd name="T23" fmla="*/ 132 h 200"/>
                <a:gd name="T24" fmla="*/ 200 w 200"/>
                <a:gd name="T25" fmla="*/ 6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200">
                  <a:moveTo>
                    <a:pt x="200" y="67"/>
                  </a:moveTo>
                  <a:lnTo>
                    <a:pt x="132" y="67"/>
                  </a:lnTo>
                  <a:lnTo>
                    <a:pt x="132" y="0"/>
                  </a:lnTo>
                  <a:lnTo>
                    <a:pt x="67" y="0"/>
                  </a:lnTo>
                  <a:lnTo>
                    <a:pt x="67" y="67"/>
                  </a:lnTo>
                  <a:lnTo>
                    <a:pt x="0" y="67"/>
                  </a:lnTo>
                  <a:lnTo>
                    <a:pt x="0" y="132"/>
                  </a:lnTo>
                  <a:lnTo>
                    <a:pt x="67" y="132"/>
                  </a:lnTo>
                  <a:lnTo>
                    <a:pt x="67" y="200"/>
                  </a:lnTo>
                  <a:lnTo>
                    <a:pt x="132" y="200"/>
                  </a:lnTo>
                  <a:lnTo>
                    <a:pt x="132" y="132"/>
                  </a:lnTo>
                  <a:lnTo>
                    <a:pt x="200" y="132"/>
                  </a:lnTo>
                  <a:lnTo>
                    <a:pt x="20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Freeform 603">
              <a:extLst>
                <a:ext uri="{FF2B5EF4-FFF2-40B4-BE49-F238E27FC236}">
                  <a16:creationId xmlns:a16="http://schemas.microsoft.com/office/drawing/2014/main" xmlns="" id="{1514E210-A492-4CF8-8114-4A1B0AA08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038" y="4828581"/>
              <a:ext cx="620713" cy="619125"/>
            </a:xfrm>
            <a:custGeom>
              <a:avLst/>
              <a:gdLst>
                <a:gd name="T0" fmla="*/ 1362 w 1562"/>
                <a:gd name="T1" fmla="*/ 260 h 1561"/>
                <a:gd name="T2" fmla="*/ 1461 w 1562"/>
                <a:gd name="T3" fmla="*/ 396 h 1561"/>
                <a:gd name="T4" fmla="*/ 1525 w 1562"/>
                <a:gd name="T5" fmla="*/ 546 h 1561"/>
                <a:gd name="T6" fmla="*/ 1558 w 1562"/>
                <a:gd name="T7" fmla="*/ 704 h 1561"/>
                <a:gd name="T8" fmla="*/ 1560 w 1562"/>
                <a:gd name="T9" fmla="*/ 825 h 1561"/>
                <a:gd name="T10" fmla="*/ 1547 w 1562"/>
                <a:gd name="T11" fmla="*/ 928 h 1561"/>
                <a:gd name="T12" fmla="*/ 1509 w 1562"/>
                <a:gd name="T13" fmla="*/ 1062 h 1561"/>
                <a:gd name="T14" fmla="*/ 1446 w 1562"/>
                <a:gd name="T15" fmla="*/ 1190 h 1561"/>
                <a:gd name="T16" fmla="*/ 1358 w 1562"/>
                <a:gd name="T17" fmla="*/ 1306 h 1561"/>
                <a:gd name="T18" fmla="*/ 1306 w 1562"/>
                <a:gd name="T19" fmla="*/ 1359 h 1561"/>
                <a:gd name="T20" fmla="*/ 1190 w 1562"/>
                <a:gd name="T21" fmla="*/ 1446 h 1561"/>
                <a:gd name="T22" fmla="*/ 1063 w 1562"/>
                <a:gd name="T23" fmla="*/ 1509 h 1561"/>
                <a:gd name="T24" fmla="*/ 928 w 1562"/>
                <a:gd name="T25" fmla="*/ 1548 h 1561"/>
                <a:gd name="T26" fmla="*/ 825 w 1562"/>
                <a:gd name="T27" fmla="*/ 1560 h 1561"/>
                <a:gd name="T28" fmla="*/ 704 w 1562"/>
                <a:gd name="T29" fmla="*/ 1558 h 1561"/>
                <a:gd name="T30" fmla="*/ 546 w 1562"/>
                <a:gd name="T31" fmla="*/ 1526 h 1561"/>
                <a:gd name="T32" fmla="*/ 396 w 1562"/>
                <a:gd name="T33" fmla="*/ 1461 h 1561"/>
                <a:gd name="T34" fmla="*/ 259 w 1562"/>
                <a:gd name="T35" fmla="*/ 1363 h 1561"/>
                <a:gd name="T36" fmla="*/ 201 w 1562"/>
                <a:gd name="T37" fmla="*/ 1304 h 1561"/>
                <a:gd name="T38" fmla="*/ 107 w 1562"/>
                <a:gd name="T39" fmla="*/ 1177 h 1561"/>
                <a:gd name="T40" fmla="*/ 43 w 1562"/>
                <a:gd name="T41" fmla="*/ 1039 h 1561"/>
                <a:gd name="T42" fmla="*/ 8 w 1562"/>
                <a:gd name="T43" fmla="*/ 892 h 1561"/>
                <a:gd name="T44" fmla="*/ 0 w 1562"/>
                <a:gd name="T45" fmla="*/ 743 h 1561"/>
                <a:gd name="T46" fmla="*/ 22 w 1562"/>
                <a:gd name="T47" fmla="*/ 594 h 1561"/>
                <a:gd name="T48" fmla="*/ 71 w 1562"/>
                <a:gd name="T49" fmla="*/ 451 h 1561"/>
                <a:gd name="T50" fmla="*/ 150 w 1562"/>
                <a:gd name="T51" fmla="*/ 318 h 1561"/>
                <a:gd name="T52" fmla="*/ 228 w 1562"/>
                <a:gd name="T53" fmla="*/ 229 h 1561"/>
                <a:gd name="T54" fmla="*/ 319 w 1562"/>
                <a:gd name="T55" fmla="*/ 151 h 1561"/>
                <a:gd name="T56" fmla="*/ 451 w 1562"/>
                <a:gd name="T57" fmla="*/ 72 h 1561"/>
                <a:gd name="T58" fmla="*/ 595 w 1562"/>
                <a:gd name="T59" fmla="*/ 21 h 1561"/>
                <a:gd name="T60" fmla="*/ 743 w 1562"/>
                <a:gd name="T61" fmla="*/ 0 h 1561"/>
                <a:gd name="T62" fmla="*/ 893 w 1562"/>
                <a:gd name="T63" fmla="*/ 7 h 1561"/>
                <a:gd name="T64" fmla="*/ 1039 w 1562"/>
                <a:gd name="T65" fmla="*/ 43 h 1561"/>
                <a:gd name="T66" fmla="*/ 1177 w 1562"/>
                <a:gd name="T67" fmla="*/ 107 h 1561"/>
                <a:gd name="T68" fmla="*/ 1304 w 1562"/>
                <a:gd name="T69" fmla="*/ 200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2" h="1561">
                  <a:moveTo>
                    <a:pt x="1332" y="229"/>
                  </a:moveTo>
                  <a:lnTo>
                    <a:pt x="1362" y="260"/>
                  </a:lnTo>
                  <a:lnTo>
                    <a:pt x="1415" y="326"/>
                  </a:lnTo>
                  <a:lnTo>
                    <a:pt x="1461" y="396"/>
                  </a:lnTo>
                  <a:lnTo>
                    <a:pt x="1497" y="470"/>
                  </a:lnTo>
                  <a:lnTo>
                    <a:pt x="1525" y="546"/>
                  </a:lnTo>
                  <a:lnTo>
                    <a:pt x="1546" y="624"/>
                  </a:lnTo>
                  <a:lnTo>
                    <a:pt x="1558" y="704"/>
                  </a:lnTo>
                  <a:lnTo>
                    <a:pt x="1562" y="785"/>
                  </a:lnTo>
                  <a:lnTo>
                    <a:pt x="1560" y="825"/>
                  </a:lnTo>
                  <a:lnTo>
                    <a:pt x="1558" y="860"/>
                  </a:lnTo>
                  <a:lnTo>
                    <a:pt x="1547" y="928"/>
                  </a:lnTo>
                  <a:lnTo>
                    <a:pt x="1532" y="996"/>
                  </a:lnTo>
                  <a:lnTo>
                    <a:pt x="1509" y="1062"/>
                  </a:lnTo>
                  <a:lnTo>
                    <a:pt x="1480" y="1127"/>
                  </a:lnTo>
                  <a:lnTo>
                    <a:pt x="1446" y="1190"/>
                  </a:lnTo>
                  <a:lnTo>
                    <a:pt x="1405" y="1250"/>
                  </a:lnTo>
                  <a:lnTo>
                    <a:pt x="1358" y="1306"/>
                  </a:lnTo>
                  <a:lnTo>
                    <a:pt x="1332" y="1333"/>
                  </a:lnTo>
                  <a:lnTo>
                    <a:pt x="1306" y="1359"/>
                  </a:lnTo>
                  <a:lnTo>
                    <a:pt x="1249" y="1405"/>
                  </a:lnTo>
                  <a:lnTo>
                    <a:pt x="1190" y="1446"/>
                  </a:lnTo>
                  <a:lnTo>
                    <a:pt x="1127" y="1481"/>
                  </a:lnTo>
                  <a:lnTo>
                    <a:pt x="1063" y="1509"/>
                  </a:lnTo>
                  <a:lnTo>
                    <a:pt x="997" y="1531"/>
                  </a:lnTo>
                  <a:lnTo>
                    <a:pt x="928" y="1548"/>
                  </a:lnTo>
                  <a:lnTo>
                    <a:pt x="859" y="1557"/>
                  </a:lnTo>
                  <a:lnTo>
                    <a:pt x="825" y="1560"/>
                  </a:lnTo>
                  <a:lnTo>
                    <a:pt x="784" y="1561"/>
                  </a:lnTo>
                  <a:lnTo>
                    <a:pt x="704" y="1558"/>
                  </a:lnTo>
                  <a:lnTo>
                    <a:pt x="625" y="1545"/>
                  </a:lnTo>
                  <a:lnTo>
                    <a:pt x="546" y="1526"/>
                  </a:lnTo>
                  <a:lnTo>
                    <a:pt x="469" y="1497"/>
                  </a:lnTo>
                  <a:lnTo>
                    <a:pt x="396" y="1461"/>
                  </a:lnTo>
                  <a:lnTo>
                    <a:pt x="325" y="1416"/>
                  </a:lnTo>
                  <a:lnTo>
                    <a:pt x="259" y="1363"/>
                  </a:lnTo>
                  <a:lnTo>
                    <a:pt x="228" y="1333"/>
                  </a:lnTo>
                  <a:lnTo>
                    <a:pt x="201" y="1304"/>
                  </a:lnTo>
                  <a:lnTo>
                    <a:pt x="150" y="1242"/>
                  </a:lnTo>
                  <a:lnTo>
                    <a:pt x="107" y="1177"/>
                  </a:lnTo>
                  <a:lnTo>
                    <a:pt x="71" y="1110"/>
                  </a:lnTo>
                  <a:lnTo>
                    <a:pt x="43" y="1039"/>
                  </a:lnTo>
                  <a:lnTo>
                    <a:pt x="22" y="966"/>
                  </a:lnTo>
                  <a:lnTo>
                    <a:pt x="8" y="892"/>
                  </a:lnTo>
                  <a:lnTo>
                    <a:pt x="0" y="818"/>
                  </a:lnTo>
                  <a:lnTo>
                    <a:pt x="0" y="743"/>
                  </a:lnTo>
                  <a:lnTo>
                    <a:pt x="8" y="668"/>
                  </a:lnTo>
                  <a:lnTo>
                    <a:pt x="22" y="594"/>
                  </a:lnTo>
                  <a:lnTo>
                    <a:pt x="43" y="521"/>
                  </a:lnTo>
                  <a:lnTo>
                    <a:pt x="71" y="451"/>
                  </a:lnTo>
                  <a:lnTo>
                    <a:pt x="107" y="384"/>
                  </a:lnTo>
                  <a:lnTo>
                    <a:pt x="150" y="318"/>
                  </a:lnTo>
                  <a:lnTo>
                    <a:pt x="201" y="257"/>
                  </a:lnTo>
                  <a:lnTo>
                    <a:pt x="228" y="229"/>
                  </a:lnTo>
                  <a:lnTo>
                    <a:pt x="258" y="200"/>
                  </a:lnTo>
                  <a:lnTo>
                    <a:pt x="319" y="151"/>
                  </a:lnTo>
                  <a:lnTo>
                    <a:pt x="384" y="107"/>
                  </a:lnTo>
                  <a:lnTo>
                    <a:pt x="451" y="72"/>
                  </a:lnTo>
                  <a:lnTo>
                    <a:pt x="522" y="43"/>
                  </a:lnTo>
                  <a:lnTo>
                    <a:pt x="595" y="21"/>
                  </a:lnTo>
                  <a:lnTo>
                    <a:pt x="669" y="7"/>
                  </a:lnTo>
                  <a:lnTo>
                    <a:pt x="743" y="0"/>
                  </a:lnTo>
                  <a:lnTo>
                    <a:pt x="818" y="0"/>
                  </a:lnTo>
                  <a:lnTo>
                    <a:pt x="893" y="7"/>
                  </a:lnTo>
                  <a:lnTo>
                    <a:pt x="967" y="21"/>
                  </a:lnTo>
                  <a:lnTo>
                    <a:pt x="1039" y="43"/>
                  </a:lnTo>
                  <a:lnTo>
                    <a:pt x="1109" y="72"/>
                  </a:lnTo>
                  <a:lnTo>
                    <a:pt x="1177" y="107"/>
                  </a:lnTo>
                  <a:lnTo>
                    <a:pt x="1243" y="151"/>
                  </a:lnTo>
                  <a:lnTo>
                    <a:pt x="1304" y="200"/>
                  </a:lnTo>
                  <a:lnTo>
                    <a:pt x="1332" y="229"/>
                  </a:lnTo>
                  <a:close/>
                </a:path>
              </a:pathLst>
            </a:custGeom>
            <a:solidFill>
              <a:srgbClr val="17375E"/>
            </a:solidFill>
            <a:ln>
              <a:solidFill>
                <a:srgbClr val="17375E"/>
              </a:solidFill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Freeform 604">
              <a:extLst>
                <a:ext uri="{FF2B5EF4-FFF2-40B4-BE49-F238E27FC236}">
                  <a16:creationId xmlns:a16="http://schemas.microsoft.com/office/drawing/2014/main" xmlns="" id="{5D02B532-4C1F-4827-8EA7-4E4745644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663" y="4992093"/>
              <a:ext cx="454025" cy="455613"/>
            </a:xfrm>
            <a:custGeom>
              <a:avLst/>
              <a:gdLst>
                <a:gd name="T0" fmla="*/ 735 w 1147"/>
                <a:gd name="T1" fmla="*/ 0 h 1147"/>
                <a:gd name="T2" fmla="*/ 1147 w 1147"/>
                <a:gd name="T3" fmla="*/ 412 h 1147"/>
                <a:gd name="T4" fmla="*/ 1145 w 1147"/>
                <a:gd name="T5" fmla="*/ 447 h 1147"/>
                <a:gd name="T6" fmla="*/ 1134 w 1147"/>
                <a:gd name="T7" fmla="*/ 515 h 1147"/>
                <a:gd name="T8" fmla="*/ 1119 w 1147"/>
                <a:gd name="T9" fmla="*/ 583 h 1147"/>
                <a:gd name="T10" fmla="*/ 1096 w 1147"/>
                <a:gd name="T11" fmla="*/ 649 h 1147"/>
                <a:gd name="T12" fmla="*/ 1067 w 1147"/>
                <a:gd name="T13" fmla="*/ 714 h 1147"/>
                <a:gd name="T14" fmla="*/ 1033 w 1147"/>
                <a:gd name="T15" fmla="*/ 777 h 1147"/>
                <a:gd name="T16" fmla="*/ 992 w 1147"/>
                <a:gd name="T17" fmla="*/ 837 h 1147"/>
                <a:gd name="T18" fmla="*/ 945 w 1147"/>
                <a:gd name="T19" fmla="*/ 893 h 1147"/>
                <a:gd name="T20" fmla="*/ 919 w 1147"/>
                <a:gd name="T21" fmla="*/ 920 h 1147"/>
                <a:gd name="T22" fmla="*/ 893 w 1147"/>
                <a:gd name="T23" fmla="*/ 946 h 1147"/>
                <a:gd name="T24" fmla="*/ 836 w 1147"/>
                <a:gd name="T25" fmla="*/ 992 h 1147"/>
                <a:gd name="T26" fmla="*/ 777 w 1147"/>
                <a:gd name="T27" fmla="*/ 1033 h 1147"/>
                <a:gd name="T28" fmla="*/ 714 w 1147"/>
                <a:gd name="T29" fmla="*/ 1068 h 1147"/>
                <a:gd name="T30" fmla="*/ 650 w 1147"/>
                <a:gd name="T31" fmla="*/ 1096 h 1147"/>
                <a:gd name="T32" fmla="*/ 584 w 1147"/>
                <a:gd name="T33" fmla="*/ 1118 h 1147"/>
                <a:gd name="T34" fmla="*/ 515 w 1147"/>
                <a:gd name="T35" fmla="*/ 1135 h 1147"/>
                <a:gd name="T36" fmla="*/ 446 w 1147"/>
                <a:gd name="T37" fmla="*/ 1144 h 1147"/>
                <a:gd name="T38" fmla="*/ 412 w 1147"/>
                <a:gd name="T39" fmla="*/ 1147 h 1147"/>
                <a:gd name="T40" fmla="*/ 0 w 1147"/>
                <a:gd name="T41" fmla="*/ 734 h 1147"/>
                <a:gd name="T42" fmla="*/ 735 w 1147"/>
                <a:gd name="T43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7" h="1147">
                  <a:moveTo>
                    <a:pt x="735" y="0"/>
                  </a:moveTo>
                  <a:lnTo>
                    <a:pt x="1147" y="412"/>
                  </a:lnTo>
                  <a:lnTo>
                    <a:pt x="1145" y="447"/>
                  </a:lnTo>
                  <a:lnTo>
                    <a:pt x="1134" y="515"/>
                  </a:lnTo>
                  <a:lnTo>
                    <a:pt x="1119" y="583"/>
                  </a:lnTo>
                  <a:lnTo>
                    <a:pt x="1096" y="649"/>
                  </a:lnTo>
                  <a:lnTo>
                    <a:pt x="1067" y="714"/>
                  </a:lnTo>
                  <a:lnTo>
                    <a:pt x="1033" y="777"/>
                  </a:lnTo>
                  <a:lnTo>
                    <a:pt x="992" y="837"/>
                  </a:lnTo>
                  <a:lnTo>
                    <a:pt x="945" y="893"/>
                  </a:lnTo>
                  <a:lnTo>
                    <a:pt x="919" y="920"/>
                  </a:lnTo>
                  <a:lnTo>
                    <a:pt x="893" y="946"/>
                  </a:lnTo>
                  <a:lnTo>
                    <a:pt x="836" y="992"/>
                  </a:lnTo>
                  <a:lnTo>
                    <a:pt x="777" y="1033"/>
                  </a:lnTo>
                  <a:lnTo>
                    <a:pt x="714" y="1068"/>
                  </a:lnTo>
                  <a:lnTo>
                    <a:pt x="650" y="1096"/>
                  </a:lnTo>
                  <a:lnTo>
                    <a:pt x="584" y="1118"/>
                  </a:lnTo>
                  <a:lnTo>
                    <a:pt x="515" y="1135"/>
                  </a:lnTo>
                  <a:lnTo>
                    <a:pt x="446" y="1144"/>
                  </a:lnTo>
                  <a:lnTo>
                    <a:pt x="412" y="1147"/>
                  </a:lnTo>
                  <a:lnTo>
                    <a:pt x="0" y="73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Freeform 605">
              <a:extLst>
                <a:ext uri="{FF2B5EF4-FFF2-40B4-BE49-F238E27FC236}">
                  <a16:creationId xmlns:a16="http://schemas.microsoft.com/office/drawing/2014/main" xmlns="" id="{67498459-FFAC-4EEE-83B4-9821D8224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813" y="4931768"/>
              <a:ext cx="411163" cy="412750"/>
            </a:xfrm>
            <a:custGeom>
              <a:avLst/>
              <a:gdLst>
                <a:gd name="T0" fmla="*/ 151 w 1037"/>
                <a:gd name="T1" fmla="*/ 152 h 1038"/>
                <a:gd name="T2" fmla="*/ 115 w 1037"/>
                <a:gd name="T3" fmla="*/ 190 h 1038"/>
                <a:gd name="T4" fmla="*/ 57 w 1037"/>
                <a:gd name="T5" fmla="*/ 277 h 1038"/>
                <a:gd name="T6" fmla="*/ 19 w 1037"/>
                <a:gd name="T7" fmla="*/ 371 h 1038"/>
                <a:gd name="T8" fmla="*/ 0 w 1037"/>
                <a:gd name="T9" fmla="*/ 469 h 1038"/>
                <a:gd name="T10" fmla="*/ 0 w 1037"/>
                <a:gd name="T11" fmla="*/ 569 h 1038"/>
                <a:gd name="T12" fmla="*/ 19 w 1037"/>
                <a:gd name="T13" fmla="*/ 667 h 1038"/>
                <a:gd name="T14" fmla="*/ 57 w 1037"/>
                <a:gd name="T15" fmla="*/ 762 h 1038"/>
                <a:gd name="T16" fmla="*/ 115 w 1037"/>
                <a:gd name="T17" fmla="*/ 848 h 1038"/>
                <a:gd name="T18" fmla="*/ 151 w 1037"/>
                <a:gd name="T19" fmla="*/ 886 h 1038"/>
                <a:gd name="T20" fmla="*/ 151 w 1037"/>
                <a:gd name="T21" fmla="*/ 886 h 1038"/>
                <a:gd name="T22" fmla="*/ 190 w 1037"/>
                <a:gd name="T23" fmla="*/ 924 h 1038"/>
                <a:gd name="T24" fmla="*/ 277 w 1037"/>
                <a:gd name="T25" fmla="*/ 981 h 1038"/>
                <a:gd name="T26" fmla="*/ 370 w 1037"/>
                <a:gd name="T27" fmla="*/ 1019 h 1038"/>
                <a:gd name="T28" fmla="*/ 469 w 1037"/>
                <a:gd name="T29" fmla="*/ 1038 h 1038"/>
                <a:gd name="T30" fmla="*/ 569 w 1037"/>
                <a:gd name="T31" fmla="*/ 1038 h 1038"/>
                <a:gd name="T32" fmla="*/ 667 w 1037"/>
                <a:gd name="T33" fmla="*/ 1019 h 1038"/>
                <a:gd name="T34" fmla="*/ 761 w 1037"/>
                <a:gd name="T35" fmla="*/ 981 h 1038"/>
                <a:gd name="T36" fmla="*/ 847 w 1037"/>
                <a:gd name="T37" fmla="*/ 924 h 1038"/>
                <a:gd name="T38" fmla="*/ 886 w 1037"/>
                <a:gd name="T39" fmla="*/ 886 h 1038"/>
                <a:gd name="T40" fmla="*/ 886 w 1037"/>
                <a:gd name="T41" fmla="*/ 886 h 1038"/>
                <a:gd name="T42" fmla="*/ 923 w 1037"/>
                <a:gd name="T43" fmla="*/ 848 h 1038"/>
                <a:gd name="T44" fmla="*/ 980 w 1037"/>
                <a:gd name="T45" fmla="*/ 762 h 1038"/>
                <a:gd name="T46" fmla="*/ 1017 w 1037"/>
                <a:gd name="T47" fmla="*/ 667 h 1038"/>
                <a:gd name="T48" fmla="*/ 1037 w 1037"/>
                <a:gd name="T49" fmla="*/ 569 h 1038"/>
                <a:gd name="T50" fmla="*/ 1037 w 1037"/>
                <a:gd name="T51" fmla="*/ 469 h 1038"/>
                <a:gd name="T52" fmla="*/ 1017 w 1037"/>
                <a:gd name="T53" fmla="*/ 371 h 1038"/>
                <a:gd name="T54" fmla="*/ 980 w 1037"/>
                <a:gd name="T55" fmla="*/ 277 h 1038"/>
                <a:gd name="T56" fmla="*/ 923 w 1037"/>
                <a:gd name="T57" fmla="*/ 190 h 1038"/>
                <a:gd name="T58" fmla="*/ 886 w 1037"/>
                <a:gd name="T59" fmla="*/ 152 h 1038"/>
                <a:gd name="T60" fmla="*/ 886 w 1037"/>
                <a:gd name="T61" fmla="*/ 152 h 1038"/>
                <a:gd name="T62" fmla="*/ 847 w 1037"/>
                <a:gd name="T63" fmla="*/ 115 h 1038"/>
                <a:gd name="T64" fmla="*/ 761 w 1037"/>
                <a:gd name="T65" fmla="*/ 58 h 1038"/>
                <a:gd name="T66" fmla="*/ 667 w 1037"/>
                <a:gd name="T67" fmla="*/ 21 h 1038"/>
                <a:gd name="T68" fmla="*/ 569 w 1037"/>
                <a:gd name="T69" fmla="*/ 1 h 1038"/>
                <a:gd name="T70" fmla="*/ 518 w 1037"/>
                <a:gd name="T71" fmla="*/ 0 h 1038"/>
                <a:gd name="T72" fmla="*/ 518 w 1037"/>
                <a:gd name="T73" fmla="*/ 0 h 1038"/>
                <a:gd name="T74" fmla="*/ 469 w 1037"/>
                <a:gd name="T75" fmla="*/ 1 h 1038"/>
                <a:gd name="T76" fmla="*/ 370 w 1037"/>
                <a:gd name="T77" fmla="*/ 21 h 1038"/>
                <a:gd name="T78" fmla="*/ 277 w 1037"/>
                <a:gd name="T79" fmla="*/ 58 h 1038"/>
                <a:gd name="T80" fmla="*/ 190 w 1037"/>
                <a:gd name="T81" fmla="*/ 115 h 1038"/>
                <a:gd name="T82" fmla="*/ 151 w 1037"/>
                <a:gd name="T83" fmla="*/ 152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7" h="1038">
                  <a:moveTo>
                    <a:pt x="151" y="152"/>
                  </a:moveTo>
                  <a:lnTo>
                    <a:pt x="115" y="190"/>
                  </a:lnTo>
                  <a:lnTo>
                    <a:pt x="57" y="277"/>
                  </a:lnTo>
                  <a:lnTo>
                    <a:pt x="19" y="371"/>
                  </a:lnTo>
                  <a:lnTo>
                    <a:pt x="0" y="469"/>
                  </a:lnTo>
                  <a:lnTo>
                    <a:pt x="0" y="569"/>
                  </a:lnTo>
                  <a:lnTo>
                    <a:pt x="19" y="667"/>
                  </a:lnTo>
                  <a:lnTo>
                    <a:pt x="57" y="762"/>
                  </a:lnTo>
                  <a:lnTo>
                    <a:pt x="115" y="848"/>
                  </a:lnTo>
                  <a:lnTo>
                    <a:pt x="151" y="886"/>
                  </a:lnTo>
                  <a:lnTo>
                    <a:pt x="151" y="886"/>
                  </a:lnTo>
                  <a:lnTo>
                    <a:pt x="190" y="924"/>
                  </a:lnTo>
                  <a:lnTo>
                    <a:pt x="277" y="981"/>
                  </a:lnTo>
                  <a:lnTo>
                    <a:pt x="370" y="1019"/>
                  </a:lnTo>
                  <a:lnTo>
                    <a:pt x="469" y="1038"/>
                  </a:lnTo>
                  <a:lnTo>
                    <a:pt x="569" y="1038"/>
                  </a:lnTo>
                  <a:lnTo>
                    <a:pt x="667" y="1019"/>
                  </a:lnTo>
                  <a:lnTo>
                    <a:pt x="761" y="981"/>
                  </a:lnTo>
                  <a:lnTo>
                    <a:pt x="847" y="924"/>
                  </a:lnTo>
                  <a:lnTo>
                    <a:pt x="886" y="886"/>
                  </a:lnTo>
                  <a:lnTo>
                    <a:pt x="886" y="886"/>
                  </a:lnTo>
                  <a:lnTo>
                    <a:pt x="923" y="848"/>
                  </a:lnTo>
                  <a:lnTo>
                    <a:pt x="980" y="762"/>
                  </a:lnTo>
                  <a:lnTo>
                    <a:pt x="1017" y="667"/>
                  </a:lnTo>
                  <a:lnTo>
                    <a:pt x="1037" y="569"/>
                  </a:lnTo>
                  <a:lnTo>
                    <a:pt x="1037" y="469"/>
                  </a:lnTo>
                  <a:lnTo>
                    <a:pt x="1017" y="371"/>
                  </a:lnTo>
                  <a:lnTo>
                    <a:pt x="980" y="277"/>
                  </a:lnTo>
                  <a:lnTo>
                    <a:pt x="923" y="190"/>
                  </a:lnTo>
                  <a:lnTo>
                    <a:pt x="886" y="152"/>
                  </a:lnTo>
                  <a:lnTo>
                    <a:pt x="886" y="152"/>
                  </a:lnTo>
                  <a:lnTo>
                    <a:pt x="847" y="115"/>
                  </a:lnTo>
                  <a:lnTo>
                    <a:pt x="761" y="58"/>
                  </a:lnTo>
                  <a:lnTo>
                    <a:pt x="667" y="21"/>
                  </a:lnTo>
                  <a:lnTo>
                    <a:pt x="569" y="1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469" y="1"/>
                  </a:lnTo>
                  <a:lnTo>
                    <a:pt x="370" y="21"/>
                  </a:lnTo>
                  <a:lnTo>
                    <a:pt x="277" y="58"/>
                  </a:lnTo>
                  <a:lnTo>
                    <a:pt x="190" y="115"/>
                  </a:lnTo>
                  <a:lnTo>
                    <a:pt x="151" y="152"/>
                  </a:lnTo>
                  <a:close/>
                </a:path>
              </a:pathLst>
            </a:custGeom>
            <a:solidFill>
              <a:srgbClr val="E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7086" tIns="43543" rIns="87086" bIns="4354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70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0B6FB498-9E19-414F-85CC-853E360F6EA6}"/>
                </a:ext>
              </a:extLst>
            </p:cNvPr>
            <p:cNvSpPr txBox="1"/>
            <p:nvPr/>
          </p:nvSpPr>
          <p:spPr>
            <a:xfrm>
              <a:off x="4333591" y="4942352"/>
              <a:ext cx="346595" cy="39443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8708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19" b="0" i="0" u="none" strike="noStrike" kern="1200" cap="none" spc="0" normalizeH="0" baseline="0" noProof="0" dirty="0">
                  <a:ln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5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4A667E3-4CB5-4D44-833D-517456B6BB18}"/>
              </a:ext>
            </a:extLst>
          </p:cNvPr>
          <p:cNvGrpSpPr/>
          <p:nvPr/>
        </p:nvGrpSpPr>
        <p:grpSpPr>
          <a:xfrm>
            <a:off x="1102420" y="4467002"/>
            <a:ext cx="3373828" cy="1391112"/>
            <a:chOff x="56792" y="1878793"/>
            <a:chExt cx="2347128" cy="129797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71CD8C9-4E66-4299-8E7F-5949E798D131}"/>
                </a:ext>
              </a:extLst>
            </p:cNvPr>
            <p:cNvSpPr txBox="1"/>
            <p:nvPr/>
          </p:nvSpPr>
          <p:spPr>
            <a:xfrm>
              <a:off x="56792" y="1878793"/>
              <a:ext cx="2051500" cy="430756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Marketing Calendar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718864E-C01B-4CA2-8793-607D8FE110DC}"/>
                </a:ext>
              </a:extLst>
            </p:cNvPr>
            <p:cNvSpPr txBox="1"/>
            <p:nvPr/>
          </p:nvSpPr>
          <p:spPr>
            <a:xfrm>
              <a:off x="69759" y="2229105"/>
              <a:ext cx="2334161" cy="94766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Single source of truth around upcoming campaigns and approved promotions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111D5DE-17C2-4117-BF67-74DD2E74659E}"/>
              </a:ext>
            </a:extLst>
          </p:cNvPr>
          <p:cNvGrpSpPr/>
          <p:nvPr/>
        </p:nvGrpSpPr>
        <p:grpSpPr>
          <a:xfrm>
            <a:off x="1121082" y="2549739"/>
            <a:ext cx="3467071" cy="1493850"/>
            <a:chOff x="631774" y="1416286"/>
            <a:chExt cx="1455485" cy="116437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2EF78097-1072-42C5-97B3-00F2032180AD}"/>
                </a:ext>
              </a:extLst>
            </p:cNvPr>
            <p:cNvSpPr txBox="1"/>
            <p:nvPr/>
          </p:nvSpPr>
          <p:spPr>
            <a:xfrm>
              <a:off x="631774" y="1416286"/>
              <a:ext cx="1298110" cy="359844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Flexibility of Formats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6267F92E-C952-4CD0-8BAB-5BA5611459B9}"/>
                </a:ext>
              </a:extLst>
            </p:cNvPr>
            <p:cNvSpPr txBox="1"/>
            <p:nvPr/>
          </p:nvSpPr>
          <p:spPr>
            <a:xfrm>
              <a:off x="643713" y="1789008"/>
              <a:ext cx="1443546" cy="79165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Simulation for three types of promotions - % off, $ off and </a:t>
              </a:r>
              <a:r>
                <a:rPr lang="en-US" sz="2000" b="0" kern="1200" dirty="0" err="1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BoGo</a:t>
              </a:r>
              <a:endParaRPr lang="en-US" sz="2000" b="0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33BBE68-25E3-46C1-875B-2FD97D99EA5C}"/>
              </a:ext>
            </a:extLst>
          </p:cNvPr>
          <p:cNvGrpSpPr/>
          <p:nvPr/>
        </p:nvGrpSpPr>
        <p:grpSpPr>
          <a:xfrm>
            <a:off x="1149521" y="919193"/>
            <a:ext cx="3514975" cy="1127575"/>
            <a:chOff x="710850" y="1725840"/>
            <a:chExt cx="2337863" cy="98954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E04D1A00-D0ED-41E8-9899-D5EABDE7DA13}"/>
                </a:ext>
              </a:extLst>
            </p:cNvPr>
            <p:cNvSpPr txBox="1"/>
            <p:nvPr/>
          </p:nvSpPr>
          <p:spPr>
            <a:xfrm>
              <a:off x="714476" y="1725840"/>
              <a:ext cx="1811016" cy="405152"/>
            </a:xfrm>
            <a:prstGeom prst="rect">
              <a:avLst/>
            </a:prstGeom>
            <a:noFill/>
          </p:spPr>
          <p:txBody>
            <a:bodyPr wrap="none" l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Promo Simulation</a:t>
              </a:r>
              <a:endParaRPr lang="en-US" sz="2000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1EB23D35-8DAF-4B8B-B002-BC30AE82C840}"/>
                </a:ext>
              </a:extLst>
            </p:cNvPr>
            <p:cNvSpPr txBox="1"/>
            <p:nvPr/>
          </p:nvSpPr>
          <p:spPr>
            <a:xfrm>
              <a:off x="710850" y="2094153"/>
              <a:ext cx="2337863" cy="62123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Simulate promotion response based on design parameters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350DB1A-B91F-4A26-A3DF-2E3083E610FB}"/>
              </a:ext>
            </a:extLst>
          </p:cNvPr>
          <p:cNvGrpSpPr/>
          <p:nvPr/>
        </p:nvGrpSpPr>
        <p:grpSpPr>
          <a:xfrm>
            <a:off x="1109350" y="6373538"/>
            <a:ext cx="3336355" cy="1676384"/>
            <a:chOff x="244881" y="1757643"/>
            <a:chExt cx="2226893" cy="133064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FA358A2-3794-4179-96D7-8E0CD58D671E}"/>
                </a:ext>
              </a:extLst>
            </p:cNvPr>
            <p:cNvSpPr txBox="1"/>
            <p:nvPr/>
          </p:nvSpPr>
          <p:spPr>
            <a:xfrm>
              <a:off x="244881" y="1757643"/>
              <a:ext cx="1564259" cy="366450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Robust Process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4CF30985-F452-49A8-A415-1E38C7051AD0}"/>
                </a:ext>
              </a:extLst>
            </p:cNvPr>
            <p:cNvSpPr txBox="1"/>
            <p:nvPr/>
          </p:nvSpPr>
          <p:spPr>
            <a:xfrm>
              <a:off x="248407" y="2037796"/>
              <a:ext cx="2223367" cy="105049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>
              <a:defPPr>
                <a:defRPr lang="en-US"/>
              </a:defPPr>
              <a:lvl1pPr algn="l">
                <a:defRPr b="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Business relevant work-flow with appropriate approval / checks in place for timely execution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8B5A5D2-FC51-47DE-AC91-31E97164CD6B}"/>
              </a:ext>
            </a:extLst>
          </p:cNvPr>
          <p:cNvGrpSpPr/>
          <p:nvPr/>
        </p:nvGrpSpPr>
        <p:grpSpPr>
          <a:xfrm>
            <a:off x="1109350" y="8089355"/>
            <a:ext cx="3321359" cy="1171453"/>
            <a:chOff x="327605" y="1408813"/>
            <a:chExt cx="2150841" cy="69282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F0745239-6B70-4DBA-9655-DA854E5FAFAA}"/>
                </a:ext>
              </a:extLst>
            </p:cNvPr>
            <p:cNvSpPr txBox="1"/>
            <p:nvPr/>
          </p:nvSpPr>
          <p:spPr>
            <a:xfrm>
              <a:off x="327605" y="1408813"/>
              <a:ext cx="1649494" cy="273040"/>
            </a:xfrm>
            <a:prstGeom prst="rect">
              <a:avLst/>
            </a:prstGeom>
            <a:noFill/>
          </p:spPr>
          <p:txBody>
            <a:bodyPr wrap="none" lIns="0" r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Report and Learn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3340DC3B-5292-41CD-B5D4-381A768354EE}"/>
                </a:ext>
              </a:extLst>
            </p:cNvPr>
            <p:cNvSpPr txBox="1"/>
            <p:nvPr/>
          </p:nvSpPr>
          <p:spPr>
            <a:xfrm>
              <a:off x="345572" y="1682978"/>
              <a:ext cx="2132874" cy="41866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l" defTabSz="870875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0" kern="1200" dirty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Deep dive reports to help understand what works</a:t>
              </a:r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DCDB6AEE-8BC5-4FFA-9623-A9DD603FA1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85" r="1517" b="4896"/>
          <a:stretch/>
        </p:blipFill>
        <p:spPr>
          <a:xfrm>
            <a:off x="8668497" y="5506748"/>
            <a:ext cx="8295373" cy="4185284"/>
          </a:xfrm>
          <a:prstGeom prst="rect">
            <a:avLst/>
          </a:prstGeom>
          <a:ln>
            <a:solidFill>
              <a:srgbClr val="265C9E"/>
            </a:solidFill>
          </a:ln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5E81508D-A582-4319-BA4F-01A83B9F01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723" r="1270" b="4896"/>
          <a:stretch/>
        </p:blipFill>
        <p:spPr>
          <a:xfrm>
            <a:off x="8668496" y="500826"/>
            <a:ext cx="8295373" cy="4643231"/>
          </a:xfrm>
          <a:prstGeom prst="rect">
            <a:avLst/>
          </a:prstGeom>
          <a:ln>
            <a:solidFill>
              <a:srgbClr val="265C9E"/>
            </a:solidFill>
          </a:ln>
        </p:spPr>
      </p:pic>
    </p:spTree>
    <p:extLst>
      <p:ext uri="{BB962C8B-B14F-4D97-AF65-F5344CB8AC3E}">
        <p14:creationId xmlns:p14="http://schemas.microsoft.com/office/powerpoint/2010/main" val="24931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1F79D6A-C8B1-41E9-93E3-52CEAE6849CD}"/>
              </a:ext>
            </a:extLst>
          </p:cNvPr>
          <p:cNvSpPr/>
          <p:nvPr/>
        </p:nvSpPr>
        <p:spPr>
          <a:xfrm>
            <a:off x="7850037" y="2733522"/>
            <a:ext cx="961633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Promo Optimization</a:t>
            </a: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Smart auto-analysis and suggestion of promos to achieve desired objectives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 create </a:t>
            </a: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new campaigns to create a package of promos.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Configure</a:t>
            </a: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desired discounting, simulate to validate promo types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Advance NLP and AI </a:t>
            </a: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powered intelligent search assistant to get analysis help through voice/text commands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Auto-generated dashboard</a:t>
            </a: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analysing text of the queries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b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Seamless workflow integration</a:t>
            </a:r>
            <a:r>
              <a:rPr lang="en-GB" sz="2800" b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with currents applications, schemas and practices</a:t>
            </a:r>
            <a:endParaRPr lang="en-IN" sz="2800" b="0" dirty="0">
              <a:solidFill>
                <a:schemeClr val="tx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8694" y="1428495"/>
            <a:ext cx="10190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Key AI and automation features available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EC03ED5-66CC-4EBF-A34E-2F62E3FE1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3" y="2598135"/>
            <a:ext cx="3912907" cy="4946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8864BB8-4B11-4BA0-B5F6-F4D58F03A9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05" y="4658264"/>
            <a:ext cx="4343067" cy="497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4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66013-3Column-shadows.jpg" descr="66013-3Column-shado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" y="1714500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RFM Scoring"/>
          <p:cNvSpPr txBox="1">
            <a:spLocks noGrp="1"/>
          </p:cNvSpPr>
          <p:nvPr>
            <p:ph type="title" idx="4294967295"/>
          </p:nvPr>
        </p:nvSpPr>
        <p:spPr>
          <a:xfrm>
            <a:off x="682248" y="1661490"/>
            <a:ext cx="11010482" cy="3486151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Taking Action</a:t>
            </a:r>
            <a:endParaRPr dirty="0"/>
          </a:p>
        </p:txBody>
      </p:sp>
      <p:sp>
        <p:nvSpPr>
          <p:cNvPr id="381" name="CRAWL"/>
          <p:cNvSpPr txBox="1"/>
          <p:nvPr/>
        </p:nvSpPr>
        <p:spPr>
          <a:xfrm>
            <a:off x="-12784" y="6827271"/>
            <a:ext cx="6080447" cy="154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t">
            <a:normAutofit/>
          </a:bodyPr>
          <a:lstStyle>
            <a:lvl1pPr>
              <a:defRPr sz="5400" b="0"/>
            </a:lvl1pPr>
          </a:lstStyle>
          <a:p>
            <a:r>
              <a:rPr sz="4050" dirty="0"/>
              <a:t>CRAWL</a:t>
            </a:r>
          </a:p>
        </p:txBody>
      </p:sp>
      <p:sp>
        <p:nvSpPr>
          <p:cNvPr id="382" name="WALK"/>
          <p:cNvSpPr txBox="1"/>
          <p:nvPr/>
        </p:nvSpPr>
        <p:spPr>
          <a:xfrm>
            <a:off x="6103777" y="6827271"/>
            <a:ext cx="6080447" cy="154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t">
            <a:normAutofit/>
          </a:bodyPr>
          <a:lstStyle>
            <a:lvl1pPr>
              <a:defRPr sz="5400" b="0">
                <a:solidFill>
                  <a:srgbClr val="434343"/>
                </a:solidFill>
              </a:defRPr>
            </a:lvl1pPr>
          </a:lstStyle>
          <a:p>
            <a:r>
              <a:rPr sz="4050"/>
              <a:t>WALK</a:t>
            </a:r>
          </a:p>
        </p:txBody>
      </p:sp>
      <p:sp>
        <p:nvSpPr>
          <p:cNvPr id="383" name="RUN"/>
          <p:cNvSpPr txBox="1"/>
          <p:nvPr/>
        </p:nvSpPr>
        <p:spPr>
          <a:xfrm>
            <a:off x="12167485" y="6827271"/>
            <a:ext cx="6080447" cy="154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t">
            <a:normAutofit/>
          </a:bodyPr>
          <a:lstStyle>
            <a:lvl1pPr>
              <a:defRPr sz="5400" b="0">
                <a:solidFill>
                  <a:srgbClr val="434343"/>
                </a:solidFill>
              </a:defRPr>
            </a:lvl1pPr>
          </a:lstStyle>
          <a:p>
            <a:r>
              <a:rPr sz="4050"/>
              <a:t>RUN</a:t>
            </a:r>
          </a:p>
        </p:txBody>
      </p:sp>
      <p:sp>
        <p:nvSpPr>
          <p:cNvPr id="384" name="Perform a basis  segmentation analysis"/>
          <p:cNvSpPr txBox="1"/>
          <p:nvPr/>
        </p:nvSpPr>
        <p:spPr>
          <a:xfrm>
            <a:off x="657887" y="7985759"/>
            <a:ext cx="5208512" cy="250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t"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  <a:defRPr sz="4000" b="0"/>
            </a:pPr>
            <a:endParaRPr sz="3600" dirty="0"/>
          </a:p>
        </p:txBody>
      </p:sp>
      <p:sp>
        <p:nvSpPr>
          <p:cNvPr id="385" name="Analyze your current  retention rates, the  effectiveness of your offers, lifetime customer value"/>
          <p:cNvSpPr txBox="1"/>
          <p:nvPr/>
        </p:nvSpPr>
        <p:spPr>
          <a:xfrm>
            <a:off x="6976286" y="7865827"/>
            <a:ext cx="5051298" cy="36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t">
            <a:normAutofit/>
          </a:bodyPr>
          <a:lstStyle/>
          <a:p>
            <a:pPr algn="l">
              <a:defRPr sz="4000" b="0">
                <a:solidFill>
                  <a:srgbClr val="434343"/>
                </a:solidFill>
              </a:defRPr>
            </a:pPr>
            <a:endParaRPr lang="en-US" sz="3600" dirty="0"/>
          </a:p>
        </p:txBody>
      </p:sp>
      <p:sp>
        <p:nvSpPr>
          <p:cNvPr id="386" name="Develop a plan to use this information to drive  relevant, personalized communications and offers"/>
          <p:cNvSpPr txBox="1"/>
          <p:nvPr/>
        </p:nvSpPr>
        <p:spPr>
          <a:xfrm>
            <a:off x="13020868" y="7985759"/>
            <a:ext cx="5015434" cy="3668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t">
            <a:normAutofit/>
          </a:bodyPr>
          <a:lstStyle/>
          <a:p>
            <a:pPr algn="l">
              <a:defRPr sz="4000" b="0">
                <a:solidFill>
                  <a:srgbClr val="434343"/>
                </a:solidFill>
              </a:defRPr>
            </a:pP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0509761" y="1661490"/>
            <a:ext cx="7923923" cy="34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 dir="d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66013-Title.jpg" descr="66013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905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Using Point of Sale Data to Unlock More Sales"/>
          <p:cNvSpPr txBox="1">
            <a:spLocks noGrp="1"/>
          </p:cNvSpPr>
          <p:nvPr>
            <p:ph type="title" idx="4294967295"/>
          </p:nvPr>
        </p:nvSpPr>
        <p:spPr>
          <a:xfrm>
            <a:off x="1333500" y="5114925"/>
            <a:ext cx="15621001" cy="3486151"/>
          </a:xfrm>
          <a:prstGeom prst="rect">
            <a:avLst/>
          </a:prstGeom>
        </p:spPr>
        <p:txBody>
          <a:bodyPr/>
          <a:lstStyle>
            <a:lvl1pPr defTabSz="914400">
              <a:defRPr sz="8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l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0610491" y="8542441"/>
            <a:ext cx="7815532" cy="34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206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66013-End.jpg" descr="66013-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5581"/>
            <a:ext cx="18288000" cy="408543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810.239.5763…"/>
          <p:cNvSpPr txBox="1">
            <a:spLocks noGrp="1"/>
          </p:cNvSpPr>
          <p:nvPr>
            <p:ph type="title" idx="4294967295"/>
          </p:nvPr>
        </p:nvSpPr>
        <p:spPr>
          <a:xfrm>
            <a:off x="682248" y="2418880"/>
            <a:ext cx="11010482" cy="4861814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2250"/>
              </a:spcBef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810.239.5763</a:t>
            </a:r>
          </a:p>
          <a:p>
            <a:pPr algn="r">
              <a:spcBef>
                <a:spcPts val="2250"/>
              </a:spcBef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info@printcomm.com</a:t>
            </a:r>
          </a:p>
          <a:p>
            <a:pPr algn="r">
              <a:spcBef>
                <a:spcPts val="2250"/>
              </a:spcBef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www.printcomm.com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5" name="66013-End.jpg" descr="66013-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2072"/>
            <a:ext cx="18288000" cy="408543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/>
          <p:cNvSpPr/>
          <p:nvPr/>
        </p:nvSpPr>
        <p:spPr>
          <a:xfrm flipH="1">
            <a:off x="12193374" y="7402071"/>
            <a:ext cx="6094626" cy="408543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2193374" y="2125580"/>
            <a:ext cx="6094626" cy="4085437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670" y="7556772"/>
            <a:ext cx="3776033" cy="3776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679" y="3435052"/>
            <a:ext cx="5470014" cy="1466492"/>
          </a:xfrm>
          <a:prstGeom prst="rect">
            <a:avLst/>
          </a:prstGeom>
        </p:spPr>
      </p:pic>
      <p:sp>
        <p:nvSpPr>
          <p:cNvPr id="10" name="810.239.5763…"/>
          <p:cNvSpPr txBox="1">
            <a:spLocks/>
          </p:cNvSpPr>
          <p:nvPr/>
        </p:nvSpPr>
        <p:spPr>
          <a:xfrm>
            <a:off x="189781" y="7782275"/>
            <a:ext cx="11412147" cy="4861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61912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>
              <a:spcBef>
                <a:spcPts val="2250"/>
              </a:spcBef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5400" dirty="0">
                <a:latin typeface="Helvetica Neue"/>
                <a:ea typeface="Helvetica Neue"/>
                <a:cs typeface="Helvetica Neue"/>
                <a:sym typeface="Helvetica Neue"/>
              </a:rPr>
              <a:t>732.783.8223</a:t>
            </a:r>
          </a:p>
          <a:p>
            <a:pPr algn="r" hangingPunct="1">
              <a:spcBef>
                <a:spcPts val="2250"/>
              </a:spcBef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5400" dirty="0">
                <a:latin typeface="Helvetica Neue"/>
                <a:ea typeface="Helvetica Neue"/>
                <a:cs typeface="Helvetica Neue"/>
                <a:sym typeface="Helvetica Neue"/>
              </a:rPr>
              <a:t>Prithvik.Kankappa@impactanalytics.co</a:t>
            </a:r>
          </a:p>
          <a:p>
            <a:pPr algn="r" hangingPunct="1">
              <a:spcBef>
                <a:spcPts val="2250"/>
              </a:spcBef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5400" dirty="0">
                <a:latin typeface="Helvetica Neue"/>
                <a:ea typeface="Helvetica Neue"/>
                <a:cs typeface="Helvetica Neue"/>
                <a:sym typeface="Helvetica Neue"/>
              </a:rPr>
              <a:t>www</a:t>
            </a:r>
            <a:r>
              <a:rPr lang="en-US" sz="5400" dirty="0">
                <a:sym typeface="Helvetica Neue"/>
              </a:rPr>
              <a:t>.impactanalytics.co</a:t>
            </a:r>
            <a:r>
              <a:rPr lang="en-US" sz="5400"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54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5400"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5400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5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539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66013-Kevin.jpg" descr="66013-Kev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6318"/>
            <a:ext cx="18288000" cy="10397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rintComm…"/>
          <p:cNvSpPr txBox="1">
            <a:spLocks noGrp="1"/>
          </p:cNvSpPr>
          <p:nvPr>
            <p:ph type="body" sz="half" idx="4294967295"/>
          </p:nvPr>
        </p:nvSpPr>
        <p:spPr>
          <a:xfrm>
            <a:off x="6536746" y="1756318"/>
            <a:ext cx="7269895" cy="6808241"/>
          </a:xfrm>
          <a:prstGeom prst="rect">
            <a:avLst/>
          </a:prstGeom>
        </p:spPr>
        <p:txBody>
          <a:bodyPr lIns="34289" tIns="34289" rIns="34289" bIns="34289" anchor="ctr">
            <a:normAutofit/>
          </a:bodyPr>
          <a:lstStyle/>
          <a:p>
            <a:pPr marL="329711" indent="-329711">
              <a:buClrTx/>
              <a:buSzPct val="75000"/>
            </a:pPr>
            <a:r>
              <a:rPr sz="3200" dirty="0"/>
              <a:t>PrintComm</a:t>
            </a:r>
          </a:p>
          <a:p>
            <a:pPr marL="329711" indent="-329711">
              <a:buClrTx/>
              <a:buSzPct val="75000"/>
            </a:pPr>
            <a:r>
              <a:rPr sz="3200" dirty="0"/>
              <a:t>President / Owner</a:t>
            </a:r>
          </a:p>
          <a:p>
            <a:pPr marL="329711" indent="-329711">
              <a:buClrTx/>
              <a:buSzPct val="75000"/>
            </a:pPr>
            <a:r>
              <a:rPr sz="3200" dirty="0"/>
              <a:t>Over 35 years of experience in the </a:t>
            </a:r>
            <a:br>
              <a:rPr sz="3200" dirty="0"/>
            </a:br>
            <a:r>
              <a:rPr sz="3200" dirty="0"/>
              <a:t>Printing Industry</a:t>
            </a:r>
          </a:p>
          <a:p>
            <a:pPr marL="329711" indent="-329711">
              <a:buClrTx/>
              <a:buSzPct val="75000"/>
            </a:pPr>
            <a:r>
              <a:rPr sz="3200" dirty="0"/>
              <a:t>Extensive knowledge in </a:t>
            </a:r>
            <a:br>
              <a:rPr sz="3200" dirty="0"/>
            </a:br>
            <a:r>
              <a:rPr sz="3200" dirty="0"/>
              <a:t>direct mail and marketing</a:t>
            </a:r>
          </a:p>
        </p:txBody>
      </p:sp>
      <p:sp>
        <p:nvSpPr>
          <p:cNvPr id="162" name="knaughton@printcomm.com"/>
          <p:cNvSpPr txBox="1"/>
          <p:nvPr/>
        </p:nvSpPr>
        <p:spPr>
          <a:xfrm>
            <a:off x="1702911" y="10448511"/>
            <a:ext cx="8468782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r>
              <a:rPr sz="2400" dirty="0"/>
              <a:t>knaughton@printcomm.com</a:t>
            </a:r>
            <a:endParaRPr sz="2250" dirty="0"/>
          </a:p>
        </p:txBody>
      </p:sp>
      <p:sp>
        <p:nvSpPr>
          <p:cNvPr id="163" name="KEVIN NAUGHTON"/>
          <p:cNvSpPr txBox="1"/>
          <p:nvPr/>
        </p:nvSpPr>
        <p:spPr>
          <a:xfrm>
            <a:off x="923068" y="4544885"/>
            <a:ext cx="4253738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spcBef>
                <a:spcPts val="3375"/>
              </a:spcBef>
              <a:defRPr sz="5000" b="0" spc="1100"/>
            </a:pPr>
            <a:r>
              <a:rPr sz="3750" dirty="0"/>
              <a:t>KEVIN</a:t>
            </a:r>
            <a:br>
              <a:rPr sz="3750" dirty="0"/>
            </a:br>
            <a:r>
              <a:rPr sz="3750" dirty="0"/>
              <a:t>NAUGHTON</a:t>
            </a:r>
          </a:p>
        </p:txBody>
      </p:sp>
    </p:spTree>
    <p:extLst>
      <p:ext uri="{BB962C8B-B14F-4D97-AF65-F5344CB8AC3E}">
        <p14:creationId xmlns:p14="http://schemas.microsoft.com/office/powerpoint/2010/main" val="105753490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6013-MainBullets.jpg" descr="66013-MainBullets.jpg"/>
          <p:cNvPicPr>
            <a:picLocks noChangeAspect="1"/>
          </p:cNvPicPr>
          <p:nvPr/>
        </p:nvPicPr>
        <p:blipFill rotWithShape="1">
          <a:blip r:embed="rId3"/>
          <a:srcRect b="67937"/>
          <a:stretch/>
        </p:blipFill>
        <p:spPr>
          <a:xfrm>
            <a:off x="0" y="1714500"/>
            <a:ext cx="18288000" cy="329837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Director of Neighbor Insights &amp;  Marketing Analytics…"/>
          <p:cNvSpPr txBox="1">
            <a:spLocks/>
          </p:cNvSpPr>
          <p:nvPr/>
        </p:nvSpPr>
        <p:spPr>
          <a:xfrm>
            <a:off x="1650207" y="6154233"/>
            <a:ext cx="12713198" cy="6199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 anchor="ctr">
            <a:noAutofit/>
          </a:bodyPr>
          <a:lstStyle>
            <a:lvl1pPr marL="47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111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74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81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1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1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8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921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556250" marR="0" indent="-476250" algn="l" defTabSz="8255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FFFFF"/>
              </a:buClr>
              <a:buSzPct val="12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434343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0" fontAlgn="base"/>
            <a:r>
              <a:rPr lang="en-US" dirty="0">
                <a:solidFill>
                  <a:schemeClr val="tx1"/>
                </a:solidFill>
              </a:rPr>
              <a:t>Common problems and challenges b2c marketers face</a:t>
            </a:r>
          </a:p>
          <a:p>
            <a:pPr marL="439615" indent="-439615" hangingPunct="1">
              <a:buClrTx/>
              <a:buSzPct val="75000"/>
            </a:pPr>
            <a:r>
              <a:rPr lang="en-US" dirty="0">
                <a:solidFill>
                  <a:schemeClr val="tx1"/>
                </a:solidFill>
              </a:rPr>
              <a:t>How can good promo design increase margins?</a:t>
            </a:r>
          </a:p>
          <a:p>
            <a:pPr marL="439615" indent="-439615" hangingPunct="1">
              <a:buClrTx/>
              <a:buSzPct val="75000"/>
            </a:pPr>
            <a:r>
              <a:rPr lang="en-US" dirty="0">
                <a:solidFill>
                  <a:schemeClr val="tx1"/>
                </a:solidFill>
              </a:rPr>
              <a:t>Identifying toxic promos: Are there offers that create negative margin?</a:t>
            </a:r>
          </a:p>
          <a:p>
            <a:pPr marL="439615" indent="-439615" hangingPunct="1">
              <a:buClrTx/>
              <a:buSzPct val="75000"/>
            </a:pPr>
            <a:r>
              <a:rPr lang="en-US" dirty="0">
                <a:solidFill>
                  <a:schemeClr val="tx1"/>
                </a:solidFill>
              </a:rPr>
              <a:t>Offers for new customer acquisition</a:t>
            </a:r>
          </a:p>
          <a:p>
            <a:pPr marL="439615" indent="-439615" hangingPunct="1">
              <a:buClrTx/>
              <a:buSzPct val="75000"/>
            </a:pPr>
            <a:r>
              <a:rPr lang="en-US" dirty="0">
                <a:solidFill>
                  <a:schemeClr val="tx1"/>
                </a:solidFill>
              </a:rPr>
              <a:t>Segment Specific offers</a:t>
            </a:r>
          </a:p>
          <a:p>
            <a:pPr marL="439615" indent="-439615" hangingPunct="1">
              <a:buClrTx/>
              <a:buSzPct val="75000"/>
            </a:pPr>
            <a:r>
              <a:rPr lang="en-US" dirty="0">
                <a:solidFill>
                  <a:schemeClr val="tx1"/>
                </a:solidFill>
              </a:rPr>
              <a:t>AI applications</a:t>
            </a:r>
          </a:p>
          <a:p>
            <a:pPr marL="439615" indent="-439615" hangingPunct="1">
              <a:buClrTx/>
              <a:buSzPct val="75000"/>
            </a:pPr>
            <a:endParaRPr lang="en-US" dirty="0"/>
          </a:p>
        </p:txBody>
      </p:sp>
      <p:sp>
        <p:nvSpPr>
          <p:cNvPr id="9" name="What are some of the possible outcomes?"/>
          <p:cNvSpPr txBox="1">
            <a:spLocks/>
          </p:cNvSpPr>
          <p:nvPr/>
        </p:nvSpPr>
        <p:spPr>
          <a:xfrm>
            <a:off x="779114" y="1714500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AGENDA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11593902" y="1714500"/>
            <a:ext cx="6694098" cy="329837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426" y="2906484"/>
            <a:ext cx="3911453" cy="1048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638" y="2534780"/>
            <a:ext cx="1796888" cy="17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188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66013-Title.jpg" descr="66013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905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Using Point of Sale Data to Unlock More Sales"/>
          <p:cNvSpPr txBox="1">
            <a:spLocks noGrp="1"/>
          </p:cNvSpPr>
          <p:nvPr>
            <p:ph type="title" idx="4294967295"/>
          </p:nvPr>
        </p:nvSpPr>
        <p:spPr>
          <a:xfrm>
            <a:off x="1333500" y="5114925"/>
            <a:ext cx="15621001" cy="3486151"/>
          </a:xfrm>
          <a:prstGeom prst="rect">
            <a:avLst/>
          </a:prstGeom>
        </p:spPr>
        <p:txBody>
          <a:bodyPr>
            <a:normAutofit/>
          </a:bodyPr>
          <a:lstStyle>
            <a:lvl1pPr defTabSz="914400">
              <a:defRPr sz="8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l" fontAlgn="base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What are some of the common problems and challenges B2C marketers face?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0448114" y="8515171"/>
            <a:ext cx="7995162" cy="35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319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12807" y="888125"/>
            <a:ext cx="16062385" cy="9054607"/>
            <a:chOff x="442010" y="1175657"/>
            <a:chExt cx="4508811" cy="5606017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481200" y="2619707"/>
              <a:ext cx="2742882" cy="41619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800" b="1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355600" indent="-127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2pPr>
              <a:lvl3pPr marL="62706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3pPr>
              <a:lvl4pPr marL="98266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Courier New" panose="02070309020205020404" pitchFamily="49" charset="0"/>
                <a:buChar char="o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4pPr>
              <a:lvl5pPr marL="125571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5pPr>
              <a:lvl6pPr marL="25130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02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74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46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342900" indent="-3429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kern="0" dirty="0">
                  <a:solidFill>
                    <a:schemeClr val="tx1"/>
                  </a:solidFill>
                  <a:latin typeface="Arial"/>
                  <a:cs typeface="Arial"/>
                </a:rPr>
                <a:t>Unclear objective</a:t>
              </a:r>
              <a:endParaRPr lang="en-US" sz="3200" b="0" kern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342900" indent="-3429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kern="0" dirty="0">
                  <a:solidFill>
                    <a:schemeClr val="tx1"/>
                  </a:solidFill>
                  <a:latin typeface="Arial"/>
                  <a:cs typeface="Arial"/>
                </a:rPr>
                <a:t>Poor governance</a:t>
              </a:r>
              <a:endParaRPr lang="en-US" sz="3200" b="0" kern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342900" indent="-3429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kern="0" dirty="0">
                  <a:solidFill>
                    <a:schemeClr val="tx1"/>
                  </a:solidFill>
                  <a:latin typeface="Arial"/>
                  <a:cs typeface="Arial"/>
                </a:rPr>
                <a:t>Haphazard design</a:t>
              </a:r>
              <a:endParaRPr lang="en-US" sz="3200" b="0" kern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342900" indent="-3429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kern="0" dirty="0">
                  <a:solidFill>
                    <a:schemeClr val="tx1"/>
                  </a:solidFill>
                  <a:latin typeface="Arial"/>
                  <a:cs typeface="Arial"/>
                </a:rPr>
                <a:t>Toxic promos prevail</a:t>
              </a:r>
              <a:endParaRPr lang="en-US" sz="3200" b="0" kern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342900" indent="-3429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kern="0" dirty="0">
                  <a:solidFill>
                    <a:schemeClr val="tx1"/>
                  </a:solidFill>
                  <a:latin typeface="Arial"/>
                  <a:cs typeface="Arial"/>
                </a:rPr>
                <a:t>Performance unknown</a:t>
              </a:r>
              <a:endParaRPr lang="en-US" sz="3200" b="0" kern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342900" indent="-3429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kern="0" dirty="0">
                  <a:solidFill>
                    <a:schemeClr val="tx1"/>
                  </a:solidFill>
                  <a:latin typeface="Arial"/>
                  <a:cs typeface="Arial"/>
                </a:rPr>
                <a:t>Promo support dollars are not measured for ROI</a:t>
              </a:r>
              <a:endParaRPr lang="en-US" sz="3200" b="0" kern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342900" indent="-3429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kern="0" dirty="0">
                  <a:solidFill>
                    <a:schemeClr val="tx1"/>
                  </a:solidFill>
                  <a:latin typeface="Arial"/>
                  <a:cs typeface="Arial"/>
                </a:rPr>
                <a:t>Haphazard usage of communication channels</a:t>
              </a:r>
            </a:p>
            <a:p>
              <a:pPr marL="342900" indent="-3429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kern="0" dirty="0">
                  <a:solidFill>
                    <a:schemeClr val="tx1"/>
                  </a:solidFill>
                  <a:latin typeface="Arial"/>
                  <a:cs typeface="Arial"/>
                </a:rPr>
                <a:t>Competitors misunderstood / not tracked</a:t>
              </a:r>
              <a:endParaRPr lang="en-US" sz="3200" b="0" kern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: Rounded Corners 2"/>
            <p:cNvSpPr/>
            <p:nvPr/>
          </p:nvSpPr>
          <p:spPr bwMode="gray">
            <a:xfrm>
              <a:off x="442010" y="1175657"/>
              <a:ext cx="4508811" cy="640080"/>
            </a:xfrm>
            <a:prstGeom prst="roundRect">
              <a:avLst/>
            </a:prstGeom>
            <a:noFill/>
            <a:ln w="38100" algn="ctr">
              <a:noFill/>
              <a:miter lim="800000"/>
              <a:headEnd type="none" w="lg" len="lg"/>
              <a:tailEnd type="none" w="lg" len="lg"/>
            </a:ln>
          </p:spPr>
          <p:txBody>
            <a:bodyPr tIns="87086" bIns="87086" rtlCol="0" anchor="ctr"/>
            <a:lstStyle/>
            <a:p>
              <a:pPr algn="l" defTabSz="870875" eaLnBrk="0" hangingPunct="0">
                <a:spcBef>
                  <a:spcPct val="20000"/>
                </a:spcBef>
                <a:defRPr/>
              </a:pPr>
              <a:r>
                <a:rPr lang="en-US" sz="4000" kern="0" dirty="0">
                  <a:solidFill>
                    <a:schemeClr val="tx1"/>
                  </a:solidFill>
                  <a:latin typeface="Arial"/>
                  <a:cs typeface="Arial"/>
                </a:rPr>
                <a:t>Less than optimal current state of promos at many retailers</a:t>
              </a:r>
              <a:r>
                <a:rPr lang="en-US" sz="4000" b="0" kern="0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en-US" sz="4000" kern="0" dirty="0">
                  <a:solidFill>
                    <a:schemeClr val="tx1"/>
                  </a:solidFill>
                  <a:latin typeface="Arial"/>
                  <a:cs typeface="Arial"/>
                </a:rPr>
                <a:t>leading to continuous margin leakage</a:t>
              </a:r>
              <a:endParaRPr lang="en-US" sz="4000" b="0" kern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81200" y="2163548"/>
              <a:ext cx="4406842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945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66013-Title.jpg" descr="66013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3905"/>
            <a:ext cx="18288000" cy="1028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Using Point of Sale Data to Unlock More Sales"/>
          <p:cNvSpPr txBox="1">
            <a:spLocks noGrp="1"/>
          </p:cNvSpPr>
          <p:nvPr>
            <p:ph type="title" idx="4294967295"/>
          </p:nvPr>
        </p:nvSpPr>
        <p:spPr>
          <a:xfrm>
            <a:off x="1333500" y="5114925"/>
            <a:ext cx="15621001" cy="3486151"/>
          </a:xfrm>
          <a:prstGeom prst="rect">
            <a:avLst/>
          </a:prstGeom>
        </p:spPr>
        <p:txBody>
          <a:bodyPr/>
          <a:lstStyle>
            <a:lvl1pPr defTabSz="914400">
              <a:defRPr sz="8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l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can good promo design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margins?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0448114" y="8515171"/>
            <a:ext cx="7995162" cy="35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281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12807" y="905378"/>
            <a:ext cx="16062385" cy="8761309"/>
            <a:chOff x="442010" y="1175657"/>
            <a:chExt cx="4508811" cy="5424426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481200" y="2783516"/>
              <a:ext cx="2742882" cy="38165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800" b="1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355600" indent="-127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2pPr>
              <a:lvl3pPr marL="62706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3pPr>
              <a:lvl4pPr marL="98266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Courier New" panose="02070309020205020404" pitchFamily="49" charset="0"/>
                <a:buChar char="o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4pPr>
              <a:lvl5pPr marL="125571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5pPr>
              <a:lvl6pPr marL="25130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02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74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46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457200" indent="-4572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dirty="0">
                  <a:solidFill>
                    <a:schemeClr val="tx1"/>
                  </a:solidFill>
                  <a:latin typeface="Arial"/>
                  <a:cs typeface="Arial"/>
                </a:rPr>
                <a:t>Clear objectives</a:t>
              </a:r>
              <a:endParaRPr lang="en-US" sz="3200" b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457200" indent="-4572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dirty="0">
                  <a:solidFill>
                    <a:schemeClr val="tx1"/>
                  </a:solidFill>
                  <a:latin typeface="Arial"/>
                  <a:cs typeface="Arial"/>
                </a:rPr>
                <a:t>Clear ownership</a:t>
              </a:r>
              <a:endParaRPr lang="en-US" sz="3200" b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457200" indent="-4572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dirty="0">
                  <a:solidFill>
                    <a:schemeClr val="tx1"/>
                  </a:solidFill>
                  <a:latin typeface="Arial"/>
                  <a:cs typeface="Arial"/>
                </a:rPr>
                <a:t>Robust performance review process</a:t>
              </a:r>
              <a:endParaRPr lang="en-US" sz="3200" b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457200" indent="-4572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dirty="0">
                  <a:solidFill>
                    <a:schemeClr val="tx1"/>
                  </a:solidFill>
                  <a:latin typeface="Arial"/>
                  <a:cs typeface="Arial"/>
                </a:rPr>
                <a:t>Maximum impact promo communication</a:t>
              </a:r>
              <a:endParaRPr lang="en-US" sz="3200" b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457200" indent="-4572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dirty="0">
                  <a:solidFill>
                    <a:schemeClr val="tx1"/>
                  </a:solidFill>
                  <a:latin typeface="Arial"/>
                  <a:cs typeface="Arial"/>
                </a:rPr>
                <a:t>Competition intelligence</a:t>
              </a:r>
              <a:endParaRPr lang="en-US" sz="3200" b="0" dirty="0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marL="457200" indent="-457200" defTabSz="870875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3200" dirty="0">
                  <a:solidFill>
                    <a:schemeClr val="tx1"/>
                  </a:solidFill>
                  <a:latin typeface="Arial"/>
                  <a:cs typeface="Arial"/>
                </a:rPr>
                <a:t>Employee insights</a:t>
              </a:r>
              <a:endParaRPr lang="en-US" sz="3200" b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: Rounded Corners 2"/>
            <p:cNvSpPr/>
            <p:nvPr/>
          </p:nvSpPr>
          <p:spPr bwMode="gray">
            <a:xfrm>
              <a:off x="442010" y="1175657"/>
              <a:ext cx="4508811" cy="640080"/>
            </a:xfrm>
            <a:prstGeom prst="roundRect">
              <a:avLst/>
            </a:prstGeom>
            <a:noFill/>
            <a:ln w="38100" algn="ctr">
              <a:noFill/>
              <a:miter lim="800000"/>
              <a:headEnd type="none" w="lg" len="lg"/>
              <a:tailEnd type="none" w="lg" len="lg"/>
            </a:ln>
          </p:spPr>
          <p:txBody>
            <a:bodyPr tIns="87086" bIns="87086" rtlCol="0" anchor="ctr"/>
            <a:lstStyle/>
            <a:p>
              <a:pPr algn="l" defTabSz="870875" eaLnBrk="0">
                <a:spcBef>
                  <a:spcPct val="20000"/>
                </a:spcBef>
                <a:defRPr/>
              </a:pPr>
              <a:r>
                <a:rPr lang="en-US" sz="4000" dirty="0">
                  <a:solidFill>
                    <a:schemeClr val="tx1"/>
                  </a:solidFill>
                  <a:latin typeface="Arial"/>
                  <a:cs typeface="Arial"/>
                </a:rPr>
                <a:t>A Robust Promo Effectiveness Program</a:t>
              </a:r>
              <a:endParaRPr lang="en-US" sz="4000" b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81200" y="2206276"/>
              <a:ext cx="4406842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0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6013-3Column-shadows.jpg" descr="66013-3Column-shadows.jpg"/>
          <p:cNvPicPr>
            <a:picLocks noChangeAspect="1"/>
          </p:cNvPicPr>
          <p:nvPr/>
        </p:nvPicPr>
        <p:blipFill rotWithShape="1">
          <a:blip r:embed="rId3"/>
          <a:srcRect t="8070" b="72105"/>
          <a:stretch/>
        </p:blipFill>
        <p:spPr>
          <a:xfrm>
            <a:off x="0" y="10317192"/>
            <a:ext cx="18288000" cy="2710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6194" r="-282" b="3474"/>
          <a:stretch/>
        </p:blipFill>
        <p:spPr>
          <a:xfrm>
            <a:off x="12170426" y="10326717"/>
            <a:ext cx="6117574" cy="269144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12807" y="888125"/>
            <a:ext cx="16062385" cy="9071860"/>
            <a:chOff x="442010" y="1175657"/>
            <a:chExt cx="4508811" cy="5616699"/>
          </a:xfrm>
        </p:grpSpPr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481200" y="2630389"/>
              <a:ext cx="2742882" cy="41619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1800" b="1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355600" indent="-127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2pPr>
              <a:lvl3pPr marL="627063" indent="-1762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3pPr>
              <a:lvl4pPr marL="98266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Courier New" panose="02070309020205020404" pitchFamily="49" charset="0"/>
                <a:buChar char="o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4pPr>
              <a:lvl5pPr marL="1255713" indent="-1778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»"/>
                <a:defRPr sz="1600">
                  <a:solidFill>
                    <a:schemeClr val="accent5"/>
                  </a:solidFill>
                  <a:latin typeface="+mn-lt"/>
                  <a:cs typeface="+mn-cs"/>
                </a:defRPr>
              </a:lvl5pPr>
              <a:lvl6pPr marL="25130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02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74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4613" indent="-2270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I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offers should go into the flyer?</a:t>
              </a:r>
            </a:p>
            <a:p>
              <a:pPr marL="285750" indent="-285750" fontAlgn="ctr">
                <a:buFont typeface="Arial" panose="020B0604020202020204" pitchFamily="34" charset="0"/>
                <a:buChar char="•"/>
              </a:pPr>
              <a:endPara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font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Offer merit</a:t>
              </a:r>
            </a:p>
            <a:p>
              <a:pPr marL="457200" indent="-457200" font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KVC centered offers</a:t>
              </a:r>
              <a:endPara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font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 for seasonality</a:t>
              </a:r>
              <a:endPara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font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Competition assessment</a:t>
              </a:r>
              <a:endParaRPr lang="en-US" sz="3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"/>
            <p:cNvSpPr/>
            <p:nvPr/>
          </p:nvSpPr>
          <p:spPr bwMode="gray">
            <a:xfrm>
              <a:off x="442010" y="1175657"/>
              <a:ext cx="4508811" cy="640080"/>
            </a:xfrm>
            <a:prstGeom prst="roundRect">
              <a:avLst/>
            </a:prstGeom>
            <a:noFill/>
            <a:ln w="38100" algn="ctr">
              <a:noFill/>
              <a:miter lim="800000"/>
              <a:headEnd type="none" w="lg" len="lg"/>
              <a:tailEnd type="none" w="lg" len="lg"/>
            </a:ln>
          </p:spPr>
          <p:txBody>
            <a:bodyPr tIns="87086" bIns="87086" rtlCol="0" anchor="ctr"/>
            <a:lstStyle/>
            <a:p>
              <a:pPr algn="l" defTabSz="870875" eaLnBrk="0" hangingPunct="0">
                <a:spcBef>
                  <a:spcPct val="20000"/>
                </a:spcBef>
                <a:defRPr/>
              </a:pPr>
              <a:r>
                <a:rPr lang="en-US" sz="4000" kern="0" dirty="0">
                  <a:solidFill>
                    <a:schemeClr val="tx1"/>
                  </a:solidFill>
                  <a:latin typeface="Arial"/>
                  <a:cs typeface="Arial"/>
                </a:rPr>
                <a:t>Offer Selection</a:t>
              </a:r>
              <a:endParaRPr lang="en-US" sz="4000" b="0" kern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481200" y="2163548"/>
              <a:ext cx="4406842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What are some of the possible outcomes?"/>
          <p:cNvSpPr txBox="1">
            <a:spLocks/>
          </p:cNvSpPr>
          <p:nvPr/>
        </p:nvSpPr>
        <p:spPr>
          <a:xfrm>
            <a:off x="568307" y="10023252"/>
            <a:ext cx="11293178" cy="329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6600" dirty="0"/>
              <a:t>PROMO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480B95-4ACD-44DB-8860-D19485C5D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774" y="3262424"/>
            <a:ext cx="7686418" cy="48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1605</Words>
  <Application>Microsoft Office PowerPoint</Application>
  <PresentationFormat>Custom</PresentationFormat>
  <Paragraphs>241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Cambria</vt:lpstr>
      <vt:lpstr>Helvetica</vt:lpstr>
      <vt:lpstr>Helvetica Neue</vt:lpstr>
      <vt:lpstr>Helvetica Neue Light</vt:lpstr>
      <vt:lpstr>Helvetica Neue Medium</vt:lpstr>
      <vt:lpstr>Wingdings</vt:lpstr>
      <vt:lpstr>Black</vt:lpstr>
      <vt:lpstr>Bottom Line Improvement through Promo Effectiveness</vt:lpstr>
      <vt:lpstr>PowerPoint Presentation</vt:lpstr>
      <vt:lpstr>PowerPoint Presentation</vt:lpstr>
      <vt:lpstr>PowerPoint Presentation</vt:lpstr>
      <vt:lpstr>What are some of the common problems and challenges B2C marketers face?</vt:lpstr>
      <vt:lpstr>PowerPoint Presentation</vt:lpstr>
      <vt:lpstr>How can good promo design increase margins?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there offers that create negative margin? How can offers drive improved profitability? </vt:lpstr>
      <vt:lpstr>PowerPoint Presentation</vt:lpstr>
      <vt:lpstr>PowerPoint Presentation</vt:lpstr>
      <vt:lpstr>PowerPoint Presentation</vt:lpstr>
      <vt:lpstr>PowerPoint Presentation</vt:lpstr>
      <vt:lpstr>What kinds of offers work best for new customer acquisition?</vt:lpstr>
      <vt:lpstr>PowerPoint Presentation</vt:lpstr>
      <vt:lpstr>PowerPoint Presentation</vt:lpstr>
      <vt:lpstr>AI Applications</vt:lpstr>
      <vt:lpstr>PowerPoint Presentation</vt:lpstr>
      <vt:lpstr>PowerPoint Presentation</vt:lpstr>
      <vt:lpstr>Taking Action</vt:lpstr>
      <vt:lpstr>Next Steps</vt:lpstr>
      <vt:lpstr>810.239.5763 info@printcomm.com www.printcomm.com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klathrop</dc:creator>
  <cp:lastModifiedBy>klathrop</cp:lastModifiedBy>
  <cp:revision>104</cp:revision>
  <dcterms:modified xsi:type="dcterms:W3CDTF">2019-09-26T17:38:44Z</dcterms:modified>
</cp:coreProperties>
</file>